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47"/>
  </p:notesMasterIdLst>
  <p:handoutMasterIdLst>
    <p:handoutMasterId r:id="rId48"/>
  </p:handoutMasterIdLst>
  <p:sldIdLst>
    <p:sldId id="257" r:id="rId3"/>
    <p:sldId id="476" r:id="rId4"/>
    <p:sldId id="446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99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4" r:id="rId24"/>
    <p:sldId id="465" r:id="rId25"/>
    <p:sldId id="466" r:id="rId26"/>
    <p:sldId id="467" r:id="rId27"/>
    <p:sldId id="469" r:id="rId28"/>
    <p:sldId id="501" r:id="rId29"/>
    <p:sldId id="502" r:id="rId30"/>
    <p:sldId id="503" r:id="rId31"/>
    <p:sldId id="507" r:id="rId32"/>
    <p:sldId id="470" r:id="rId33"/>
    <p:sldId id="506" r:id="rId34"/>
    <p:sldId id="505" r:id="rId35"/>
    <p:sldId id="509" r:id="rId36"/>
    <p:sldId id="510" r:id="rId37"/>
    <p:sldId id="508" r:id="rId38"/>
    <p:sldId id="472" r:id="rId39"/>
    <p:sldId id="473" r:id="rId40"/>
    <p:sldId id="474" r:id="rId41"/>
    <p:sldId id="475" r:id="rId42"/>
    <p:sldId id="471" r:id="rId43"/>
    <p:sldId id="302" r:id="rId44"/>
    <p:sldId id="441" r:id="rId45"/>
    <p:sldId id="442" r:id="rId46"/>
  </p:sldIdLst>
  <p:sldSz cx="9144000" cy="6858000" type="screen4x3"/>
  <p:notesSz cx="6784975" cy="9906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34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83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16:03</c:v>
                </c:pt>
              </c:strCache>
            </c:strRef>
          </c:tx>
          <c:spPr>
            <a:ln w="63500">
              <a:solidFill>
                <a:srgbClr val="FFFF00"/>
              </a:solidFill>
            </a:ln>
          </c:spPr>
          <c:cat>
            <c:strRef>
              <c:f>Sheet1!$A$2:$A$13</c:f>
              <c:strCache>
                <c:ptCount val="12"/>
                <c:pt idx="0">
                  <c:v>SI</c:v>
                </c:pt>
                <c:pt idx="1">
                  <c:v>VC</c:v>
                </c:pt>
                <c:pt idx="2">
                  <c:v>CO</c:v>
                </c:pt>
                <c:pt idx="3">
                  <c:v>IN</c:v>
                </c:pt>
                <c:pt idx="4">
                  <c:v>BD</c:v>
                </c:pt>
                <c:pt idx="5">
                  <c:v>PCn</c:v>
                </c:pt>
                <c:pt idx="6">
                  <c:v>MR</c:v>
                </c:pt>
                <c:pt idx="7">
                  <c:v>DS</c:v>
                </c:pt>
                <c:pt idx="8">
                  <c:v>LN</c:v>
                </c:pt>
                <c:pt idx="9">
                  <c:v>AR</c:v>
                </c:pt>
                <c:pt idx="10">
                  <c:v>CD</c:v>
                </c:pt>
                <c:pt idx="11">
                  <c:v>SS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</c:v>
                </c:pt>
                <c:pt idx="1">
                  <c:v>10</c:v>
                </c:pt>
                <c:pt idx="2">
                  <c:v>8</c:v>
                </c:pt>
                <c:pt idx="3">
                  <c:v>6</c:v>
                </c:pt>
                <c:pt idx="4">
                  <c:v>8</c:v>
                </c:pt>
                <c:pt idx="5">
                  <c:v>2</c:v>
                </c:pt>
                <c:pt idx="6">
                  <c:v>9</c:v>
                </c:pt>
                <c:pt idx="7">
                  <c:v>12</c:v>
                </c:pt>
                <c:pt idx="8">
                  <c:v>8</c:v>
                </c:pt>
                <c:pt idx="9">
                  <c:v>9</c:v>
                </c:pt>
                <c:pt idx="10">
                  <c:v>4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2947456"/>
        <c:axId val="122948992"/>
      </c:lineChart>
      <c:catAx>
        <c:axId val="122947456"/>
        <c:scaling>
          <c:orientation val="minMax"/>
        </c:scaling>
        <c:delete val="0"/>
        <c:axPos val="b"/>
        <c:majorTickMark val="out"/>
        <c:minorTickMark val="none"/>
        <c:tickLblPos val="nextTo"/>
        <c:crossAx val="122948992"/>
        <c:crosses val="autoZero"/>
        <c:auto val="1"/>
        <c:lblAlgn val="ctr"/>
        <c:lblOffset val="100"/>
        <c:noMultiLvlLbl val="0"/>
      </c:catAx>
      <c:valAx>
        <c:axId val="122948992"/>
        <c:scaling>
          <c:orientation val="minMax"/>
          <c:max val="19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2947456"/>
        <c:crosses val="autoZero"/>
        <c:crossBetween val="between"/>
        <c:majorUnit val="2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4:01</c:v>
                </c:pt>
              </c:strCache>
            </c:strRef>
          </c:tx>
          <c:spPr>
            <a:ln w="63500">
              <a:solidFill>
                <a:srgbClr val="FFFF00"/>
              </a:solidFill>
            </a:ln>
          </c:spPr>
          <c:cat>
            <c:strRef>
              <c:f>Sheet1!$A$2:$A$14</c:f>
              <c:strCache>
                <c:ptCount val="13"/>
                <c:pt idx="0">
                  <c:v>IN</c:v>
                </c:pt>
                <c:pt idx="1">
                  <c:v>VC</c:v>
                </c:pt>
                <c:pt idx="2">
                  <c:v>WR</c:v>
                </c:pt>
                <c:pt idx="3">
                  <c:v>CO</c:v>
                </c:pt>
                <c:pt idx="4">
                  <c:v>BD</c:v>
                </c:pt>
                <c:pt idx="5">
                  <c:v>MR</c:v>
                </c:pt>
                <c:pt idx="6">
                  <c:v>PCn</c:v>
                </c:pt>
                <c:pt idx="7">
                  <c:v>PCm</c:v>
                </c:pt>
                <c:pt idx="8">
                  <c:v>OA</c:v>
                </c:pt>
                <c:pt idx="9">
                  <c:v>SS</c:v>
                </c:pt>
                <c:pt idx="10">
                  <c:v>CD</c:v>
                </c:pt>
                <c:pt idx="11">
                  <c:v>RV</c:v>
                </c:pt>
                <c:pt idx="12">
                  <c:v>PN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14</c:v>
                </c:pt>
                <c:pt idx="1">
                  <c:v>11</c:v>
                </c:pt>
                <c:pt idx="2">
                  <c:v>12</c:v>
                </c:pt>
                <c:pt idx="3">
                  <c:v>12</c:v>
                </c:pt>
                <c:pt idx="4">
                  <c:v>8</c:v>
                </c:pt>
                <c:pt idx="5">
                  <c:v>14</c:v>
                </c:pt>
                <c:pt idx="6">
                  <c:v>9</c:v>
                </c:pt>
                <c:pt idx="7">
                  <c:v>15</c:v>
                </c:pt>
                <c:pt idx="8">
                  <c:v>10</c:v>
                </c:pt>
                <c:pt idx="9">
                  <c:v>6</c:v>
                </c:pt>
                <c:pt idx="10">
                  <c:v>8</c:v>
                </c:pt>
                <c:pt idx="11">
                  <c:v>14</c:v>
                </c:pt>
                <c:pt idx="12">
                  <c:v>17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5:11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cat>
            <c:strRef>
              <c:f>Sheet1!$A$2:$A$14</c:f>
              <c:strCache>
                <c:ptCount val="13"/>
                <c:pt idx="0">
                  <c:v>IN</c:v>
                </c:pt>
                <c:pt idx="1">
                  <c:v>VC</c:v>
                </c:pt>
                <c:pt idx="2">
                  <c:v>WR</c:v>
                </c:pt>
                <c:pt idx="3">
                  <c:v>CO</c:v>
                </c:pt>
                <c:pt idx="4">
                  <c:v>BD</c:v>
                </c:pt>
                <c:pt idx="5">
                  <c:v>MR</c:v>
                </c:pt>
                <c:pt idx="6">
                  <c:v>PCn</c:v>
                </c:pt>
                <c:pt idx="7">
                  <c:v>PCm</c:v>
                </c:pt>
                <c:pt idx="8">
                  <c:v>OA</c:v>
                </c:pt>
                <c:pt idx="9">
                  <c:v>SS</c:v>
                </c:pt>
                <c:pt idx="10">
                  <c:v>CD</c:v>
                </c:pt>
                <c:pt idx="11">
                  <c:v>RV</c:v>
                </c:pt>
                <c:pt idx="12">
                  <c:v>PN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14</c:v>
                </c:pt>
                <c:pt idx="1">
                  <c:v>13</c:v>
                </c:pt>
                <c:pt idx="2">
                  <c:v>12</c:v>
                </c:pt>
                <c:pt idx="3">
                  <c:v>10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9">
                  <c:v>9</c:v>
                </c:pt>
                <c:pt idx="10">
                  <c:v>10</c:v>
                </c:pt>
                <c:pt idx="11">
                  <c:v>14</c:v>
                </c:pt>
                <c:pt idx="12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199232"/>
        <c:axId val="159200768"/>
      </c:lineChart>
      <c:catAx>
        <c:axId val="159199232"/>
        <c:scaling>
          <c:orientation val="minMax"/>
        </c:scaling>
        <c:delete val="0"/>
        <c:axPos val="b"/>
        <c:majorTickMark val="out"/>
        <c:minorTickMark val="none"/>
        <c:tickLblPos val="nextTo"/>
        <c:crossAx val="159200768"/>
        <c:crosses val="autoZero"/>
        <c:auto val="1"/>
        <c:lblAlgn val="ctr"/>
        <c:lblOffset val="100"/>
        <c:noMultiLvlLbl val="0"/>
      </c:catAx>
      <c:valAx>
        <c:axId val="159200768"/>
        <c:scaling>
          <c:orientation val="minMax"/>
          <c:max val="19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9199232"/>
        <c:crosses val="autoZero"/>
        <c:crossBetween val="between"/>
        <c:majorUnit val="2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3249" y="0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72B46-5474-48F6-A5D2-E781C95A232B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3249" y="9408981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6A87D-ABCA-48F7-BC04-4920AF6A5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451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3249" y="0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FE568-029C-4419-9E98-877DFE00FB55}" type="datetimeFigureOut">
              <a:rPr lang="en-US" smtClean="0"/>
              <a:t>9/22/2017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498" y="4705350"/>
            <a:ext cx="542798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3249" y="9408981"/>
            <a:ext cx="2940156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AE6A4-785D-404C-B214-6830A692D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294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0C511AC-257D-4EDB-8477-BF8CEC7F284D}" type="slidenum">
              <a:rPr lang="en-A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E678B8A-E859-477E-A3FC-AB1B24933451}" type="slidenum">
              <a:rPr lang="en-AU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A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02C61-565B-46C8-82C9-A638CA57A958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764EB-8530-4053-9EFA-A279C1BF7EBB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63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D3AE7-F988-470D-A6E2-BE0A16AB1377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453DB-0794-48B1-A391-ADBCEAE3BE44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583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30CFF-E2B2-42F8-AF23-C437770F8D1A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A6073-D6AB-4971-A05B-12B9F65C5A4F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530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B6326-8FF5-4387-B3D5-8337A06DE1F4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AC32-B238-44C1-9D94-43C1C116BD84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9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5ACA7-294B-4F32-BA5C-3B3449857239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02258-163F-4068-AED3-92EEF28C3C87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221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DCD4B-5B66-4059-9AB5-E6AB84A6DF95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8C33A-B81B-41DF-A94A-A3541E9929BF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766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15494-D274-4209-BE42-E55325CA2FFA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C34BE-7907-423C-9B2B-5F6C78510784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391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B222E-EE14-4763-BF59-012AE464593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0CDA9-30EE-4EA2-A4DD-F6FD7043FCC3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15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68542-6D90-4873-9BCA-7CCB748BA4CC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D00FE-B878-48AF-A24C-925DCC6FE78E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11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3019A-99E2-424D-BEDF-CB7BAB2B525F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28DE5-1657-425D-8DFF-1A7BEDF29389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416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BC267-7551-4094-B063-9EF386A941BF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5FF06-3AAF-453D-935B-6083669663FA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467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EF639-F762-4618-9749-19626A6F3556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5FEEB-A40E-40C2-B1F9-514BEE3E2DB7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9335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AA7BC-9052-40B0-A099-31B4661B1388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78AD4-AAE2-40D2-B832-7EB7DAC48EFD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089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5B6E4-323A-4BF3-AA07-ED4F879294F3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9139F-0809-4248-BB62-1BDC5CD3821C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548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B0167-DFA8-47D3-AC14-3ACB70F89F53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61109-2910-4F34-B406-B058A4BC7681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0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9A41E-51EA-47DF-A1A0-7A16F033D5EA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A547A-5B36-4804-88F7-8C299DCD00FA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662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32C68-44EE-4DE0-BADD-3435078F6FE7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AACAC-889E-4B39-9026-5B17A514EC09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521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57EF8-2534-4BF2-892C-7D72BFAB4BC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761A6-42A7-49F8-907B-52FBDB8AFCF5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07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E38C8-8856-46AF-82BF-CB68BC092D00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B8779-532F-448B-983A-7276AA010E05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61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1B67D-3D49-428C-AFDC-9493CEDA2E3D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40C7E-0A0D-4415-B070-C2FFF42D553C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104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01B73-9A8B-4F1B-91BF-38BAADDC7073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0084D-7459-445F-BB65-3A80D633ECA1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85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C91FC-69F7-4136-B837-23CB9F3DE918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514FE-46EC-48A1-8337-AA35BF7BFF75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2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AU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AU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C698ED-C25E-4801-90D4-5151A9B09BD5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968B05-683F-4A05-83EB-6EAA480C1774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8125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AU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AU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85475F-453F-42A6-BA4B-AD144ED0FB6B}" type="datetimeFigureOut">
              <a:rPr lang="en-US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9/22/2017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6E2ACD-A326-4034-9974-263353A4EB28}" type="slidenum">
              <a:rPr lang="en-AU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AU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1516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 smtClean="0"/>
              <a:t>Beyond IQ Scores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5572" y="2097209"/>
            <a:ext cx="5666334" cy="169183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800" dirty="0" smtClean="0"/>
              <a:t>Clinical Value of Behavioural Observations during Cognitive </a:t>
            </a:r>
          </a:p>
          <a:p>
            <a:pPr marL="0" indent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2800" dirty="0" smtClean="0"/>
              <a:t>&amp; Developmental Assessments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5021657"/>
            <a:ext cx="4286250" cy="13883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A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Lydia </a:t>
            </a:r>
            <a:r>
              <a:rPr lang="en-AU" sz="2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Meem</a:t>
            </a:r>
            <a:endParaRPr lang="en-AU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A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Clinical Psychologist</a:t>
            </a:r>
          </a:p>
          <a:p>
            <a:pPr>
              <a:lnSpc>
                <a:spcPct val="120000"/>
              </a:lnSpc>
              <a:defRPr/>
            </a:pPr>
            <a:r>
              <a:rPr lang="en-A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Autism Understanding</a:t>
            </a:r>
          </a:p>
        </p:txBody>
      </p:sp>
      <p:pic>
        <p:nvPicPr>
          <p:cNvPr id="3077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002" y="1988840"/>
            <a:ext cx="2677864" cy="180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58" y="5021445"/>
            <a:ext cx="1213298" cy="13708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850946"/>
            <a:ext cx="1554570" cy="154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44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72390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What’s challenging about 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a cognitive assessment?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5141168"/>
          </a:xfrm>
        </p:spPr>
        <p:txBody>
          <a:bodyPr/>
          <a:lstStyle/>
          <a:p>
            <a:r>
              <a:rPr lang="en-US" sz="2800" dirty="0" smtClean="0"/>
              <a:t>Unfamiliar assessor, room, materials</a:t>
            </a:r>
          </a:p>
          <a:p>
            <a:r>
              <a:rPr lang="en-US" sz="2800" dirty="0" smtClean="0"/>
              <a:t>Expected to follow the assessor’s lead/instructions and copy their actions</a:t>
            </a:r>
          </a:p>
          <a:p>
            <a:r>
              <a:rPr lang="en-US" sz="2800" dirty="0" smtClean="0"/>
              <a:t>Expected to perform within a time limit</a:t>
            </a:r>
          </a:p>
          <a:p>
            <a:r>
              <a:rPr lang="en-US" sz="2800" dirty="0" smtClean="0"/>
              <a:t>Asked questions outside special interests</a:t>
            </a:r>
          </a:p>
          <a:p>
            <a:r>
              <a:rPr lang="en-US" sz="2800" dirty="0" smtClean="0"/>
              <a:t>Assessor can’t say if answer is correct</a:t>
            </a:r>
          </a:p>
          <a:p>
            <a:r>
              <a:rPr lang="en-US" sz="2800" dirty="0" smtClean="0"/>
              <a:t>Have to deal with mistakes, not knowing answers, not finishing, can’t go back</a:t>
            </a:r>
          </a:p>
          <a:p>
            <a:r>
              <a:rPr lang="en-US" sz="2800" dirty="0" smtClean="0"/>
              <a:t>Have to sit and concentrate a long time</a:t>
            </a:r>
          </a:p>
          <a:p>
            <a:r>
              <a:rPr lang="en-US" sz="2800" dirty="0" smtClean="0"/>
              <a:t>No rewards in standard administration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0"/>
            <a:ext cx="19050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What about a 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developmental assessment?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en-US" dirty="0" smtClean="0"/>
              <a:t>Assessor still has an agenda to follow</a:t>
            </a:r>
          </a:p>
          <a:p>
            <a:r>
              <a:rPr lang="en-US" dirty="0" smtClean="0"/>
              <a:t>Can be more flexible in timing, location of activities, sometimes adult report</a:t>
            </a:r>
          </a:p>
          <a:p>
            <a:r>
              <a:rPr lang="en-US" dirty="0" smtClean="0"/>
              <a:t>If not interested in copying assessor or attempting an activity, can give points for skills displayed later on own terms</a:t>
            </a:r>
          </a:p>
          <a:p>
            <a:r>
              <a:rPr lang="en-US" dirty="0" smtClean="0"/>
              <a:t>Broader developmental focus rather than specific cognitive abilities</a:t>
            </a:r>
          </a:p>
          <a:p>
            <a:r>
              <a:rPr lang="en-US" dirty="0" smtClean="0"/>
              <a:t>Can include academic skills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1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713" y="134938"/>
            <a:ext cx="729297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ASD Cognitive Profile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532812" cy="530066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sz="2800" dirty="0" smtClean="0"/>
              <a:t>“J Profile” (high visual problem-solving, low speech &amp; language, social skills) on GMDS-ER</a:t>
            </a:r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endParaRPr lang="en-US" sz="1600" dirty="0" smtClean="0"/>
          </a:p>
          <a:p>
            <a:pPr>
              <a:spcBef>
                <a:spcPts val="0"/>
              </a:spcBef>
              <a:defRPr/>
            </a:pPr>
            <a:r>
              <a:rPr lang="en-US" sz="2800" dirty="0" smtClean="0"/>
              <a:t>often higher Performance/Perceptual Reasoning on WPPSI, WISC, Stanford </a:t>
            </a:r>
            <a:r>
              <a:rPr lang="en-US" sz="2800" dirty="0" err="1" smtClean="0"/>
              <a:t>Binet</a:t>
            </a:r>
            <a:endParaRPr lang="en-US" sz="2800" dirty="0" smtClean="0"/>
          </a:p>
          <a:p>
            <a:pPr>
              <a:defRPr/>
            </a:pPr>
            <a:endParaRPr lang="en-US" sz="800" dirty="0"/>
          </a:p>
          <a:p>
            <a:pPr marL="0" indent="0">
              <a:buNone/>
              <a:defRPr/>
            </a:pPr>
            <a:r>
              <a:rPr lang="en-US" sz="2800" dirty="0" smtClean="0"/>
              <a:t>I noticed:</a:t>
            </a:r>
          </a:p>
          <a:p>
            <a:pPr>
              <a:defRPr/>
            </a:pPr>
            <a:r>
              <a:rPr lang="en-US" sz="2800" dirty="0" smtClean="0"/>
              <a:t>often struggle with categories, social questions</a:t>
            </a:r>
          </a:p>
          <a:p>
            <a:pPr>
              <a:defRPr/>
            </a:pPr>
            <a:r>
              <a:rPr lang="en-US" sz="2800" dirty="0" smtClean="0"/>
              <a:t>responses may be repetitive/tangential</a:t>
            </a:r>
          </a:p>
          <a:p>
            <a:pPr>
              <a:defRPr/>
            </a:pPr>
            <a:r>
              <a:rPr lang="en-US" sz="2800" dirty="0"/>
              <a:t>t</a:t>
            </a:r>
            <a:r>
              <a:rPr lang="en-US" sz="2800" dirty="0" smtClean="0"/>
              <a:t>endency to do their own thing (i.e. play with blocks, talk about interests) not taking into account your needs as the examiner</a:t>
            </a:r>
          </a:p>
          <a:p>
            <a:pPr>
              <a:defRPr/>
            </a:pPr>
            <a:endParaRPr lang="en-US" dirty="0" smtClean="0"/>
          </a:p>
          <a:p>
            <a:pPr marL="0" indent="0">
              <a:buFont typeface="Arial" charset="0"/>
              <a:buNone/>
              <a:defRPr/>
            </a:pPr>
            <a:endParaRPr lang="en-US" dirty="0"/>
          </a:p>
        </p:txBody>
      </p:sp>
      <p:pic>
        <p:nvPicPr>
          <p:cNvPr id="79876" name="Picture 2" descr="C:\Users\lydia\AppData\Local\Microsoft\Windows\Temporary Internet Files\Content.IE5\KO6SKEAQ\MP90039009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1763713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226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4288" y="125413"/>
            <a:ext cx="7859712" cy="1143000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rgbClr val="FFFF00"/>
                </a:solidFill>
              </a:rPr>
              <a:t>Autism Understanding Research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413"/>
            <a:ext cx="8686800" cy="50688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Australian psychologists completed 148 online case reviews of developmental or cognitive assessments already completed</a:t>
            </a:r>
          </a:p>
          <a:p>
            <a:pPr marL="0" indent="0">
              <a:buNone/>
              <a:defRPr/>
            </a:pPr>
            <a:r>
              <a:rPr lang="en-US" dirty="0" smtClean="0"/>
              <a:t>   (including 63 of my own assessments)</a:t>
            </a:r>
          </a:p>
          <a:p>
            <a:pPr>
              <a:defRPr/>
            </a:pPr>
            <a:r>
              <a:rPr lang="en-US" dirty="0" smtClean="0"/>
              <a:t>Psychologists recruited via emails to psychologists, mentioned at autism training workshops, listed on APS website</a:t>
            </a:r>
          </a:p>
          <a:p>
            <a:pPr>
              <a:spcBef>
                <a:spcPts val="0"/>
              </a:spcBef>
              <a:defRPr/>
            </a:pPr>
            <a:r>
              <a:rPr lang="en-US" dirty="0" smtClean="0"/>
              <a:t>Incentives to participate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were a CPD certificate and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 discount on ACER products</a:t>
            </a:r>
          </a:p>
        </p:txBody>
      </p:sp>
      <p:pic>
        <p:nvPicPr>
          <p:cNvPr id="80900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127952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89114"/>
            <a:ext cx="2339752" cy="1768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5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Sample Characteristics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579296" cy="4525963"/>
          </a:xfrm>
        </p:spPr>
        <p:txBody>
          <a:bodyPr/>
          <a:lstStyle/>
          <a:p>
            <a:pPr lvl="0">
              <a:defRPr/>
            </a:pPr>
            <a:r>
              <a:rPr lang="en-US" dirty="0">
                <a:solidFill>
                  <a:prstClr val="white"/>
                </a:solidFill>
              </a:rPr>
              <a:t>111 males, 37 females</a:t>
            </a:r>
          </a:p>
          <a:p>
            <a:pPr lvl="0">
              <a:defRPr/>
            </a:pPr>
            <a:r>
              <a:rPr lang="en-US" dirty="0">
                <a:solidFill>
                  <a:prstClr val="white"/>
                </a:solidFill>
              </a:rPr>
              <a:t>1 year, 9 months to 16 years, 3 </a:t>
            </a:r>
            <a:r>
              <a:rPr lang="en-US" dirty="0" smtClean="0">
                <a:solidFill>
                  <a:prstClr val="white"/>
                </a:solidFill>
              </a:rPr>
              <a:t>months</a:t>
            </a:r>
          </a:p>
          <a:p>
            <a:pPr lvl="0">
              <a:defRPr/>
            </a:pPr>
            <a:r>
              <a:rPr lang="en-US" dirty="0" smtClean="0">
                <a:solidFill>
                  <a:srgbClr val="FFFF00"/>
                </a:solidFill>
              </a:rPr>
              <a:t>114 ASD or Suspected ASD; 34 Not ASD</a:t>
            </a:r>
            <a:endParaRPr lang="en-US" dirty="0">
              <a:solidFill>
                <a:srgbClr val="FFFF00"/>
              </a:solidFill>
            </a:endParaRPr>
          </a:p>
          <a:p>
            <a:pPr lvl="0">
              <a:defRPr/>
            </a:pPr>
            <a:r>
              <a:rPr lang="en-US" dirty="0">
                <a:solidFill>
                  <a:prstClr val="white"/>
                </a:solidFill>
              </a:rPr>
              <a:t>46% diagnosed or suspected ASD &amp; ID</a:t>
            </a:r>
          </a:p>
          <a:p>
            <a:pPr lvl="0">
              <a:defRPr/>
            </a:pPr>
            <a:r>
              <a:rPr lang="en-US" dirty="0">
                <a:solidFill>
                  <a:prstClr val="white"/>
                </a:solidFill>
              </a:rPr>
              <a:t>32% ASD only</a:t>
            </a:r>
          </a:p>
          <a:p>
            <a:pPr lvl="0">
              <a:defRPr/>
            </a:pPr>
            <a:r>
              <a:rPr lang="en-US" dirty="0">
                <a:solidFill>
                  <a:prstClr val="white"/>
                </a:solidFill>
              </a:rPr>
              <a:t>6% ID only</a:t>
            </a:r>
          </a:p>
          <a:p>
            <a:pPr lvl="0">
              <a:defRPr/>
            </a:pPr>
            <a:r>
              <a:rPr lang="en-US" dirty="0">
                <a:solidFill>
                  <a:prstClr val="white"/>
                </a:solidFill>
              </a:rPr>
              <a:t>16% neither ASD or </a:t>
            </a:r>
            <a:r>
              <a:rPr lang="en-US" dirty="0" smtClean="0">
                <a:solidFill>
                  <a:prstClr val="white"/>
                </a:solidFill>
              </a:rPr>
              <a:t>ID</a:t>
            </a:r>
          </a:p>
          <a:p>
            <a:pPr marL="0" lvl="0" indent="0">
              <a:buNone/>
              <a:defRPr/>
            </a:pPr>
            <a:endParaRPr lang="en-US" sz="2000" dirty="0">
              <a:solidFill>
                <a:prstClr val="white"/>
              </a:solidFill>
            </a:endParaRPr>
          </a:p>
          <a:p>
            <a:pPr lvl="0">
              <a:defRPr/>
            </a:pPr>
            <a:r>
              <a:rPr lang="en-US" sz="2800" dirty="0" smtClean="0">
                <a:solidFill>
                  <a:prstClr val="white"/>
                </a:solidFill>
              </a:rPr>
              <a:t>Not equal numbers for comparisons so used </a:t>
            </a:r>
          </a:p>
          <a:p>
            <a:pPr marL="0" lvl="0" indent="0">
              <a:buNone/>
              <a:defRPr/>
            </a:pPr>
            <a:r>
              <a:rPr lang="en-US" sz="2800" dirty="0" smtClean="0">
                <a:solidFill>
                  <a:prstClr val="white"/>
                </a:solidFill>
              </a:rPr>
              <a:t>Chi </a:t>
            </a:r>
            <a:r>
              <a:rPr lang="en-US" sz="2800" dirty="0">
                <a:solidFill>
                  <a:prstClr val="white"/>
                </a:solidFill>
              </a:rPr>
              <a:t>S</a:t>
            </a:r>
            <a:r>
              <a:rPr lang="en-US" sz="2800" dirty="0" smtClean="0">
                <a:solidFill>
                  <a:prstClr val="white"/>
                </a:solidFill>
              </a:rPr>
              <a:t>quare analyses (Observed vs Expected)</a:t>
            </a:r>
            <a:endParaRPr lang="en-US" sz="2800" dirty="0">
              <a:solidFill>
                <a:prstClr val="white"/>
              </a:solidFill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675736"/>
            <a:ext cx="2573932" cy="192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69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2410" y="169868"/>
            <a:ext cx="4087782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Autism vs</a:t>
            </a:r>
            <a:br>
              <a:rPr lang="en-US" dirty="0" smtClean="0">
                <a:solidFill>
                  <a:srgbClr val="FFFF00"/>
                </a:solidFill>
              </a:rPr>
            </a:br>
            <a:r>
              <a:rPr lang="en-US" dirty="0" smtClean="0">
                <a:solidFill>
                  <a:srgbClr val="FFFF00"/>
                </a:solidFill>
              </a:rPr>
              <a:t> Clinical Group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38728"/>
            <a:ext cx="8579296" cy="4525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u="sng" dirty="0"/>
              <a:t>ASD group had </a:t>
            </a:r>
            <a:r>
              <a:rPr lang="en-US" u="sng" dirty="0" smtClean="0"/>
              <a:t>significantly more</a:t>
            </a:r>
            <a:r>
              <a:rPr lang="en-US" dirty="0"/>
              <a:t>:</a:t>
            </a:r>
          </a:p>
          <a:p>
            <a:pPr>
              <a:defRPr/>
            </a:pPr>
            <a:r>
              <a:rPr lang="en-US" sz="2800" dirty="0"/>
              <a:t>Expressive/receptive language difficulties </a:t>
            </a:r>
            <a:endParaRPr lang="en-US" sz="2800" dirty="0" smtClean="0"/>
          </a:p>
          <a:p>
            <a:pPr marL="0" indent="0">
              <a:buNone/>
              <a:defRPr/>
            </a:pPr>
            <a:r>
              <a:rPr lang="en-US" sz="2800" dirty="0"/>
              <a:t> </a:t>
            </a:r>
            <a:r>
              <a:rPr lang="en-US" sz="2800" dirty="0" smtClean="0"/>
              <a:t>  (ASD group 66</a:t>
            </a:r>
            <a:r>
              <a:rPr lang="en-US" sz="2800" dirty="0"/>
              <a:t>% vs </a:t>
            </a:r>
            <a:r>
              <a:rPr lang="en-US" sz="2800" dirty="0" smtClean="0"/>
              <a:t>Non-ASD group 35%)</a:t>
            </a:r>
          </a:p>
          <a:p>
            <a:pPr>
              <a:defRPr/>
            </a:pPr>
            <a:r>
              <a:rPr lang="en-US" sz="2800" dirty="0"/>
              <a:t>Intellectual disability (59% vs 26%)</a:t>
            </a:r>
          </a:p>
          <a:p>
            <a:pPr>
              <a:defRPr/>
            </a:pPr>
            <a:r>
              <a:rPr lang="en-US" sz="2800" dirty="0"/>
              <a:t>Physical/sensory difficulties (45% vs 9%)</a:t>
            </a:r>
          </a:p>
          <a:p>
            <a:pPr>
              <a:defRPr/>
            </a:pPr>
            <a:r>
              <a:rPr lang="en-US" sz="2800" dirty="0" smtClean="0"/>
              <a:t>Social/pragmatic difficulties (35% vs 6%)</a:t>
            </a:r>
            <a:endParaRPr lang="en-US" sz="2800" dirty="0"/>
          </a:p>
          <a:p>
            <a:pPr marL="457200" lvl="1" indent="0">
              <a:buNone/>
              <a:defRPr/>
            </a:pPr>
            <a:endParaRPr lang="en-US" sz="1600" dirty="0" smtClean="0"/>
          </a:p>
          <a:p>
            <a:pPr marL="0" indent="0">
              <a:buNone/>
            </a:pPr>
            <a:r>
              <a:rPr lang="en-US" u="sng" dirty="0" smtClean="0"/>
              <a:t>Non-ASD clinical group had more</a:t>
            </a:r>
            <a:r>
              <a:rPr lang="en-US" dirty="0" smtClean="0"/>
              <a:t>:</a:t>
            </a:r>
          </a:p>
          <a:p>
            <a:r>
              <a:rPr lang="en-US" sz="2800" dirty="0" smtClean="0"/>
              <a:t>Learning difficulties (Not ID) (10% vs 30%)</a:t>
            </a:r>
          </a:p>
          <a:p>
            <a:r>
              <a:rPr lang="en-US" sz="2800" dirty="0" smtClean="0"/>
              <a:t>No (additional) difficulty/diagnosis  (7% vs 21%) </a:t>
            </a:r>
            <a:endParaRPr lang="en-US" sz="2800" dirty="0"/>
          </a:p>
        </p:txBody>
      </p:sp>
      <p:pic>
        <p:nvPicPr>
          <p:cNvPr id="5" name="Picture 2" descr="C:\Users\lydia\AppData\Local\Microsoft\Windows\Temporary Internet Files\Content.IE5\20NO57B7\MP90040210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63"/>
            <a:ext cx="2051720" cy="1366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lydia\AppData\Local\Microsoft\Windows\Temporary Internet Files\Content.IE5\20NO57B7\MP90042786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2195736" cy="146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79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"/>
            <a:ext cx="920115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ASD vs Non-ASD Clinical Group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4784"/>
            <a:ext cx="8686800" cy="4525962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 smtClean="0"/>
              <a:t>ASD and non-ASD clinical group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 smtClean="0"/>
              <a:t> had </a:t>
            </a:r>
            <a:r>
              <a:rPr lang="en-US" u="sng" dirty="0" err="1" smtClean="0"/>
              <a:t>similiar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dirty="0" smtClean="0"/>
              <a:t>Behavioural difficulties (26% vs 21%)</a:t>
            </a:r>
          </a:p>
          <a:p>
            <a:pPr lvl="1">
              <a:defRPr/>
            </a:pPr>
            <a:r>
              <a:rPr lang="en-US" dirty="0" smtClean="0"/>
              <a:t>Attention difficulties (22% vs 18%)</a:t>
            </a:r>
          </a:p>
          <a:p>
            <a:pPr lvl="1">
              <a:defRPr/>
            </a:pPr>
            <a:r>
              <a:rPr lang="en-US" dirty="0" smtClean="0"/>
              <a:t>Anxiety (14% vs 12%)</a:t>
            </a:r>
          </a:p>
          <a:p>
            <a:pPr lvl="1">
              <a:defRPr/>
            </a:pPr>
            <a:r>
              <a:rPr lang="en-US" dirty="0" smtClean="0"/>
              <a:t>Hearing difficulties (4% vs 6%)</a:t>
            </a:r>
          </a:p>
          <a:p>
            <a:pPr lvl="1">
              <a:defRPr/>
            </a:pPr>
            <a:r>
              <a:rPr lang="en-US" dirty="0" smtClean="0"/>
              <a:t>Social difficulties (13% vs 15%)</a:t>
            </a:r>
          </a:p>
          <a:p>
            <a:pPr marL="457200" lvl="1" indent="0"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(including shyness, bullying</a:t>
            </a:r>
          </a:p>
          <a:p>
            <a:pPr marL="457200" lvl="1" indent="0">
              <a:buNone/>
              <a:defRPr/>
            </a:pPr>
            <a:r>
              <a:rPr lang="en-US" dirty="0"/>
              <a:t>s</a:t>
            </a:r>
            <a:r>
              <a:rPr lang="en-US" dirty="0" smtClean="0"/>
              <a:t>ocial immaturity, friendship issues)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779" y="1052736"/>
            <a:ext cx="1395221" cy="209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357" y="5445223"/>
            <a:ext cx="2050830" cy="1389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170" y="3284984"/>
            <a:ext cx="2050830" cy="2050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9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8067" y="71033"/>
            <a:ext cx="6832315" cy="1143000"/>
          </a:xfrm>
        </p:spPr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Assessments  Reviewed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>
                <a:solidFill>
                  <a:srgbClr val="FFFF00"/>
                </a:solidFill>
              </a:rPr>
              <a:t>Developmental Assessments</a:t>
            </a:r>
          </a:p>
          <a:p>
            <a:r>
              <a:rPr lang="en-AU" dirty="0" smtClean="0"/>
              <a:t>Griffiths (GMDS-ER)</a:t>
            </a:r>
          </a:p>
          <a:p>
            <a:r>
              <a:rPr lang="en-AU" dirty="0" err="1" smtClean="0"/>
              <a:t>Bayleys</a:t>
            </a:r>
            <a:r>
              <a:rPr lang="en-AU" dirty="0" smtClean="0"/>
              <a:t> III</a:t>
            </a:r>
          </a:p>
          <a:p>
            <a:pPr marL="0" indent="0">
              <a:buNone/>
            </a:pPr>
            <a:r>
              <a:rPr lang="en-AU" dirty="0" smtClean="0">
                <a:solidFill>
                  <a:srgbClr val="FFFF00"/>
                </a:solidFill>
              </a:rPr>
              <a:t>Cognitive Assessments</a:t>
            </a:r>
          </a:p>
          <a:p>
            <a:r>
              <a:rPr lang="en-AU" dirty="0" smtClean="0"/>
              <a:t>WPPSI-III, WPPSI-IV</a:t>
            </a:r>
          </a:p>
          <a:p>
            <a:r>
              <a:rPr lang="en-AU" dirty="0" smtClean="0"/>
              <a:t>WISC-IV</a:t>
            </a:r>
          </a:p>
          <a:p>
            <a:r>
              <a:rPr lang="en-AU" dirty="0" smtClean="0"/>
              <a:t>Stanford </a:t>
            </a:r>
            <a:r>
              <a:rPr lang="en-AU" dirty="0" err="1" smtClean="0"/>
              <a:t>Binet</a:t>
            </a:r>
            <a:r>
              <a:rPr lang="en-AU" dirty="0" smtClean="0"/>
              <a:t> 5</a:t>
            </a:r>
          </a:p>
          <a:p>
            <a:r>
              <a:rPr lang="en-AU" dirty="0" smtClean="0"/>
              <a:t>Differential Ability Scales</a:t>
            </a:r>
          </a:p>
          <a:p>
            <a:r>
              <a:rPr lang="en-AU" dirty="0" smtClean="0"/>
              <a:t>Ravens Progressive Matrices</a:t>
            </a:r>
          </a:p>
          <a:p>
            <a:pPr marL="0" indent="0">
              <a:buNone/>
            </a:pPr>
            <a:endParaRPr lang="en-AU" dirty="0" smtClean="0">
              <a:solidFill>
                <a:srgbClr val="FF0000"/>
              </a:solidFill>
            </a:endParaRPr>
          </a:p>
          <a:p>
            <a:endParaRPr lang="en-AU" dirty="0" smtClean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12" y="4077072"/>
            <a:ext cx="2592288" cy="19948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712" y="1484784"/>
            <a:ext cx="25922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92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Spiky vs Fairly Flat Profile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5256584"/>
          </a:xfrm>
        </p:spPr>
        <p:txBody>
          <a:bodyPr/>
          <a:lstStyle/>
          <a:p>
            <a:r>
              <a:rPr lang="en-US" sz="2800" dirty="0" smtClean="0"/>
              <a:t>Clients with ASD or suspected ASD more likely to have </a:t>
            </a:r>
            <a:r>
              <a:rPr lang="en-US" sz="2800" dirty="0" smtClean="0">
                <a:solidFill>
                  <a:srgbClr val="FFFF00"/>
                </a:solidFill>
              </a:rPr>
              <a:t>‘spiky’ subtest profile </a:t>
            </a:r>
          </a:p>
          <a:p>
            <a:pPr marL="0" indent="0">
              <a:buNone/>
            </a:pPr>
            <a:r>
              <a:rPr lang="en-US" sz="2800" dirty="0" smtClean="0"/>
              <a:t>   (ASD 52% vs Non-ASD 24%)</a:t>
            </a:r>
          </a:p>
          <a:p>
            <a:r>
              <a:rPr lang="en-US" sz="2800" dirty="0" smtClean="0"/>
              <a:t>Clients in Non-ASD group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 </a:t>
            </a:r>
            <a:r>
              <a:rPr lang="en-US" sz="2800" dirty="0" smtClean="0"/>
              <a:t>  more likely to have </a:t>
            </a:r>
            <a:r>
              <a:rPr lang="en-US" sz="2800" dirty="0" smtClean="0">
                <a:solidFill>
                  <a:srgbClr val="FFFF00"/>
                </a:solidFill>
              </a:rPr>
              <a:t>‘fairly flat’ profile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  </a:t>
            </a:r>
            <a:r>
              <a:rPr lang="en-US" sz="2800" dirty="0" smtClean="0"/>
              <a:t>(ASD 36% vs Non-ASD 73%)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Spiky profile by ASD &amp; ID</a:t>
            </a:r>
            <a:r>
              <a:rPr lang="en-US" sz="2800" dirty="0" smtClean="0"/>
              <a:t>: (ASD &amp; ID 44%,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</a:t>
            </a:r>
            <a:r>
              <a:rPr lang="en-US" sz="2800" u="sng" dirty="0" smtClean="0"/>
              <a:t>ASD Only 63%</a:t>
            </a:r>
            <a:r>
              <a:rPr lang="en-US" sz="2800" dirty="0" smtClean="0"/>
              <a:t>, ID Only 0%, Neither 30%)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Fairly flat profile by ASD &amp; ID</a:t>
            </a:r>
            <a:r>
              <a:rPr lang="en-US" sz="2800" dirty="0" smtClean="0"/>
              <a:t>: (ASD &amp; ID 44%,</a:t>
            </a:r>
          </a:p>
          <a:p>
            <a:pPr marL="0" indent="0">
              <a:buNone/>
            </a:pPr>
            <a:r>
              <a:rPr lang="en-US" sz="2800" dirty="0" smtClean="0"/>
              <a:t>   ASD Only 26%, </a:t>
            </a:r>
            <a:r>
              <a:rPr lang="en-US" sz="2800" u="sng" dirty="0" smtClean="0"/>
              <a:t>ID Only 100%</a:t>
            </a:r>
            <a:r>
              <a:rPr lang="en-US" sz="2800" dirty="0" smtClean="0"/>
              <a:t>, Neither 65%)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</a:t>
            </a:r>
          </a:p>
          <a:p>
            <a:pPr marL="0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</a:t>
            </a:r>
          </a:p>
          <a:p>
            <a:endParaRPr lang="en-US" dirty="0" smtClean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988840"/>
            <a:ext cx="166938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045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sz="4000" dirty="0" smtClean="0"/>
              <a:t>Spiky WISC-IV Subtest Profile </a:t>
            </a:r>
            <a:br>
              <a:rPr lang="en-US" sz="4000" dirty="0" smtClean="0"/>
            </a:br>
            <a:r>
              <a:rPr lang="en-US" sz="2800" dirty="0" smtClean="0"/>
              <a:t>16 </a:t>
            </a:r>
            <a:r>
              <a:rPr lang="en-US" sz="2800" dirty="0" err="1" smtClean="0"/>
              <a:t>yrs</a:t>
            </a:r>
            <a:r>
              <a:rPr lang="en-US" sz="2800" dirty="0" smtClean="0"/>
              <a:t>, 3 months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2948603"/>
              </p:ext>
            </p:extLst>
          </p:nvPr>
        </p:nvGraphicFramePr>
        <p:xfrm>
          <a:off x="323528" y="1268760"/>
          <a:ext cx="843528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3419872" y="1412776"/>
            <a:ext cx="1" cy="46805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364088" y="1412776"/>
            <a:ext cx="1" cy="46805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7308304" y="1421715"/>
            <a:ext cx="0" cy="46805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89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Qualitative information from assessment interactions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772816"/>
            <a:ext cx="8686800" cy="4525963"/>
          </a:xfrm>
        </p:spPr>
        <p:txBody>
          <a:bodyPr/>
          <a:lstStyle/>
          <a:p>
            <a:r>
              <a:rPr lang="en-US" dirty="0" smtClean="0"/>
              <a:t>Is the child shy, confident, over-friendly?</a:t>
            </a:r>
          </a:p>
          <a:p>
            <a:r>
              <a:rPr lang="en-US" dirty="0"/>
              <a:t>Do they take a while to warm </a:t>
            </a:r>
            <a:r>
              <a:rPr lang="en-US" dirty="0" smtClean="0"/>
              <a:t>up to you?</a:t>
            </a:r>
          </a:p>
          <a:p>
            <a:r>
              <a:rPr lang="en-US" dirty="0" smtClean="0"/>
              <a:t>Do they care what you think?</a:t>
            </a:r>
          </a:p>
          <a:p>
            <a:r>
              <a:rPr lang="en-US" dirty="0" smtClean="0"/>
              <a:t>Will they let you take the lead?</a:t>
            </a:r>
          </a:p>
          <a:p>
            <a:r>
              <a:rPr lang="en-US" dirty="0" smtClean="0"/>
              <a:t>Are they willing to go along with you when they don’t know if they’ll like something?</a:t>
            </a:r>
          </a:p>
          <a:p>
            <a:r>
              <a:rPr lang="en-US" dirty="0" smtClean="0"/>
              <a:t>Do they want to please you?</a:t>
            </a:r>
          </a:p>
          <a:p>
            <a:r>
              <a:rPr lang="en-US" dirty="0" smtClean="0"/>
              <a:t>Do they enjoy interacting with you?</a:t>
            </a:r>
          </a:p>
        </p:txBody>
      </p:sp>
    </p:spTree>
    <p:extLst>
      <p:ext uri="{BB962C8B-B14F-4D97-AF65-F5344CB8AC3E}">
        <p14:creationId xmlns:p14="http://schemas.microsoft.com/office/powerpoint/2010/main" val="425715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Implications of Spiky Profile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5363" y="1772816"/>
            <a:ext cx="6478770" cy="269716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Academic Risk-taking</a:t>
            </a:r>
            <a:r>
              <a:rPr lang="en-US" dirty="0"/>
              <a:t>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If </a:t>
            </a:r>
            <a:r>
              <a:rPr lang="en-US" dirty="0"/>
              <a:t>students with autism </a:t>
            </a:r>
            <a:r>
              <a:rPr lang="en-US" dirty="0" smtClean="0"/>
              <a:t> </a:t>
            </a:r>
            <a:r>
              <a:rPr lang="en-US" dirty="0"/>
              <a:t>understand </a:t>
            </a:r>
            <a:r>
              <a:rPr lang="en-US" dirty="0" smtClean="0"/>
              <a:t>some things </a:t>
            </a:r>
            <a:r>
              <a:rPr lang="en-US" dirty="0"/>
              <a:t>straight </a:t>
            </a:r>
            <a:r>
              <a:rPr lang="en-US" dirty="0" smtClean="0"/>
              <a:t>away, but </a:t>
            </a:r>
            <a:r>
              <a:rPr lang="en-US" dirty="0"/>
              <a:t>never get </a:t>
            </a:r>
            <a:r>
              <a:rPr lang="en-US" dirty="0" smtClean="0"/>
              <a:t>other things, they don’t know how it feels to keep trying until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they understand.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Why risk trying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something new?</a:t>
            </a:r>
            <a:endParaRPr lang="en-US" dirty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09744"/>
            <a:ext cx="2915816" cy="1951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Adrian\AppData\Local\Microsoft\Windows\Temporary Internet Files\Content.IE5\PTIFNQZ2\MPj0439449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772816"/>
            <a:ext cx="2348697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4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46" y="112295"/>
            <a:ext cx="6510186" cy="1143000"/>
          </a:xfrm>
        </p:spPr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Behaviours of Interest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964488" cy="4525963"/>
          </a:xfrm>
        </p:spPr>
        <p:txBody>
          <a:bodyPr/>
          <a:lstStyle/>
          <a:p>
            <a:pPr lvl="0">
              <a:defRPr/>
            </a:pPr>
            <a:r>
              <a:rPr lang="en-US" u="sng" dirty="0">
                <a:solidFill>
                  <a:prstClr val="white"/>
                </a:solidFill>
              </a:rPr>
              <a:t>18 </a:t>
            </a:r>
            <a:r>
              <a:rPr lang="en-US" u="sng" dirty="0" err="1">
                <a:solidFill>
                  <a:prstClr val="white"/>
                </a:solidFill>
              </a:rPr>
              <a:t>behaviours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(of 28) significantly </a:t>
            </a:r>
            <a:r>
              <a:rPr lang="en-US" dirty="0">
                <a:solidFill>
                  <a:prstClr val="white"/>
                </a:solidFill>
              </a:rPr>
              <a:t>more likely to be displayed by </a:t>
            </a:r>
            <a:r>
              <a:rPr lang="en-US" dirty="0" smtClean="0">
                <a:solidFill>
                  <a:prstClr val="white"/>
                </a:solidFill>
              </a:rPr>
              <a:t>ASD group</a:t>
            </a:r>
          </a:p>
          <a:p>
            <a:pPr lvl="0">
              <a:defRPr/>
            </a:pPr>
            <a:r>
              <a:rPr lang="en-US" u="sng" dirty="0" smtClean="0">
                <a:solidFill>
                  <a:prstClr val="white"/>
                </a:solidFill>
              </a:rPr>
              <a:t>4 </a:t>
            </a:r>
            <a:r>
              <a:rPr lang="en-US" u="sng" dirty="0" err="1" smtClean="0">
                <a:solidFill>
                  <a:prstClr val="white"/>
                </a:solidFill>
              </a:rPr>
              <a:t>behaviours</a:t>
            </a:r>
            <a:r>
              <a:rPr lang="en-US" u="sng" dirty="0" smtClean="0">
                <a:solidFill>
                  <a:prstClr val="white"/>
                </a:solidFill>
              </a:rPr>
              <a:t> only displayed by ASD group</a:t>
            </a:r>
            <a:r>
              <a:rPr lang="en-US" dirty="0" smtClean="0">
                <a:solidFill>
                  <a:prstClr val="white"/>
                </a:solidFill>
              </a:rPr>
              <a:t> in this study sample </a:t>
            </a:r>
          </a:p>
          <a:p>
            <a:pPr lvl="1"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Lined up/Sorted objects*** (37% vs 0%)</a:t>
            </a:r>
          </a:p>
          <a:p>
            <a:pPr lvl="1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prstClr val="white"/>
                </a:solidFill>
              </a:rPr>
              <a:t>Invented rules/focus on odd aspects of task*** </a:t>
            </a:r>
            <a:r>
              <a:rPr lang="en-US" sz="2600" dirty="0" smtClean="0">
                <a:solidFill>
                  <a:prstClr val="white"/>
                </a:solidFill>
              </a:rPr>
              <a:t>(i.e. trees, babies) (31% vs 0%)</a:t>
            </a:r>
          </a:p>
          <a:p>
            <a:pPr lvl="1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prstClr val="white"/>
                </a:solidFill>
              </a:rPr>
              <a:t>Flapped hands/arms or </a:t>
            </a:r>
          </a:p>
          <a:p>
            <a:pPr marL="457200" lvl="1" indent="0">
              <a:spcBef>
                <a:spcPts val="0"/>
              </a:spcBef>
              <a:buNone/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 flicked/twisted fingers* (15% vs 0%)</a:t>
            </a:r>
          </a:p>
          <a:p>
            <a:pPr lvl="1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prstClr val="white"/>
                </a:solidFill>
              </a:rPr>
              <a:t>Rocked or swayed when seated* (15% vs 0%)</a:t>
            </a:r>
          </a:p>
          <a:p>
            <a:pPr marL="57150" indent="0">
              <a:buNone/>
              <a:defRPr/>
            </a:pPr>
            <a:r>
              <a:rPr lang="en-US" sz="2400" dirty="0" smtClean="0">
                <a:solidFill>
                  <a:prstClr val="white"/>
                </a:solidFill>
              </a:rPr>
              <a:t>   (*** = p&lt;.001	** = p&lt;.01		* = p&lt;.05)</a:t>
            </a:r>
            <a:endParaRPr lang="en-US" sz="2400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5693"/>
            <a:ext cx="2483768" cy="133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2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AU" dirty="0">
                <a:solidFill>
                  <a:srgbClr val="FFFF00"/>
                </a:solidFill>
              </a:rPr>
              <a:t>Significant behaviours </a:t>
            </a:r>
            <a:r>
              <a:rPr lang="en-AU" dirty="0" smtClean="0">
                <a:solidFill>
                  <a:srgbClr val="FFFF00"/>
                </a:solidFill>
              </a:rPr>
              <a:t>(p</a:t>
            </a:r>
            <a:r>
              <a:rPr lang="en-AU" dirty="0">
                <a:solidFill>
                  <a:srgbClr val="FFFF00"/>
                </a:solidFill>
              </a:rPr>
              <a:t>&lt;.</a:t>
            </a:r>
            <a:r>
              <a:rPr lang="en-AU" dirty="0" smtClean="0">
                <a:solidFill>
                  <a:srgbClr val="FFFF00"/>
                </a:solidFill>
              </a:rPr>
              <a:t>001)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AU" sz="2800" dirty="0" smtClean="0"/>
              <a:t>Self-directed, didn’t follow assessor’s lead*** (51% vs 12%)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sz="2800" dirty="0" smtClean="0"/>
              <a:t>Needed breaks to stretch, run, climb, pace, or spin in circles*** (51% vs 15%)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sz="2800" dirty="0" smtClean="0"/>
              <a:t>Distracted by visual/auditory stimulation*** </a:t>
            </a:r>
          </a:p>
          <a:p>
            <a:pPr marL="0" indent="0">
              <a:buNone/>
            </a:pPr>
            <a:r>
              <a:rPr lang="en-AU" sz="2800" dirty="0"/>
              <a:t> </a:t>
            </a:r>
            <a:r>
              <a:rPr lang="en-AU" sz="2800" dirty="0" smtClean="0"/>
              <a:t>   (52% vs 18%)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AU" sz="2800" dirty="0" smtClean="0"/>
              <a:t>Helped themselves to test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sz="2800" dirty="0"/>
              <a:t> </a:t>
            </a:r>
            <a:r>
              <a:rPr lang="en-AU" sz="2800" dirty="0" smtClean="0"/>
              <a:t>  materials, suitcase, stopwatch*** </a:t>
            </a:r>
          </a:p>
          <a:p>
            <a:pPr marL="0" indent="0">
              <a:buNone/>
            </a:pPr>
            <a:r>
              <a:rPr lang="en-AU" sz="2800" dirty="0"/>
              <a:t> </a:t>
            </a:r>
            <a:r>
              <a:rPr lang="en-AU" sz="2800" dirty="0" smtClean="0"/>
              <a:t>   (30% vs 3%)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AU" sz="2800" dirty="0" smtClean="0"/>
              <a:t>Difficulty sitting still*** (59% vs 27%)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496" y="5034654"/>
            <a:ext cx="1755244" cy="1445150"/>
          </a:xfrm>
          <a:prstGeom prst="rect">
            <a:avLst/>
          </a:prstGeom>
        </p:spPr>
      </p:pic>
      <p:pic>
        <p:nvPicPr>
          <p:cNvPr id="6" name="Picture 4" descr="C:\Users\Adrian\AppData\Local\Microsoft\Windows\Temporary Internet Files\Content.IE5\L3G6V3M0\MPj0289736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5495" y="3858550"/>
            <a:ext cx="1755245" cy="117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968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Significant behaviours (p&lt;.01)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AU" dirty="0" smtClean="0"/>
              <a:t>Tangential/unrelated comments/queries** (31% vs 9%)</a:t>
            </a:r>
          </a:p>
          <a:p>
            <a:pPr>
              <a:spcBef>
                <a:spcPts val="0"/>
              </a:spcBef>
            </a:pPr>
            <a:r>
              <a:rPr lang="en-AU" dirty="0" smtClean="0"/>
              <a:t>Focused on sensory toy/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AU" dirty="0"/>
              <a:t> </a:t>
            </a:r>
            <a:r>
              <a:rPr lang="en-AU" dirty="0" smtClean="0"/>
              <a:t>  comfort object** (46% vs 21%)</a:t>
            </a:r>
          </a:p>
          <a:p>
            <a:r>
              <a:rPr lang="en-AU" dirty="0" smtClean="0"/>
              <a:t>Visual problem-solving easy** (33% vs 9%)</a:t>
            </a:r>
          </a:p>
          <a:p>
            <a:r>
              <a:rPr lang="en-AU" dirty="0" smtClean="0"/>
              <a:t>Repeats words or phrases** (27% vs 3%)</a:t>
            </a:r>
          </a:p>
          <a:p>
            <a:r>
              <a:rPr lang="en-AU" dirty="0" smtClean="0"/>
              <a:t>Negative comments about test/items** (23% vs 3%)</a:t>
            </a:r>
          </a:p>
          <a:p>
            <a:r>
              <a:rPr lang="en-AU" dirty="0" smtClean="0"/>
              <a:t>Refused to attempt items** (32% vs 6%)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204864"/>
            <a:ext cx="1947937" cy="134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Significant behaviours (p&lt;.05)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Enjoyed/driven to respond in odd ways* (touched all options, touched with toe or nose rather finger) (22% vs 3%)</a:t>
            </a:r>
          </a:p>
          <a:p>
            <a:r>
              <a:rPr lang="en-AU" dirty="0" smtClean="0"/>
              <a:t>Difficulty using feedback to adjust responses* (i.e. same row) (30% vs 9%)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Attempted to abscond* (19% vs 3%)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293096"/>
            <a:ext cx="2353444" cy="159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Thank You!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r>
              <a:rPr lang="en-AU" dirty="0" smtClean="0">
                <a:solidFill>
                  <a:srgbClr val="FFFF00"/>
                </a:solidFill>
              </a:rPr>
              <a:t>Psychologists</a:t>
            </a:r>
            <a:r>
              <a:rPr lang="en-AU" dirty="0" smtClean="0">
                <a:solidFill>
                  <a:srgbClr val="FFC000"/>
                </a:solidFill>
              </a:rPr>
              <a:t> </a:t>
            </a:r>
            <a:r>
              <a:rPr lang="en-AU" dirty="0" smtClean="0"/>
              <a:t>who participated in study</a:t>
            </a:r>
          </a:p>
          <a:p>
            <a:r>
              <a:rPr lang="en-AU" dirty="0" smtClean="0">
                <a:solidFill>
                  <a:srgbClr val="FFFF00"/>
                </a:solidFill>
              </a:rPr>
              <a:t>Australian College of Applied Psychology </a:t>
            </a:r>
            <a:r>
              <a:rPr lang="en-AU" dirty="0" smtClean="0"/>
              <a:t>for assessing my ethics application</a:t>
            </a:r>
          </a:p>
          <a:p>
            <a:r>
              <a:rPr lang="en-AU" dirty="0" smtClean="0">
                <a:solidFill>
                  <a:srgbClr val="FFFF00"/>
                </a:solidFill>
              </a:rPr>
              <a:t>ACER</a:t>
            </a:r>
            <a:r>
              <a:rPr lang="en-AU" dirty="0" smtClean="0"/>
              <a:t> for offering a discount to participants in the case review</a:t>
            </a:r>
          </a:p>
          <a:p>
            <a:r>
              <a:rPr lang="en-AU" dirty="0" smtClean="0">
                <a:solidFill>
                  <a:srgbClr val="FFFF00"/>
                </a:solidFill>
              </a:rPr>
              <a:t>Australian Psychological Society </a:t>
            </a:r>
            <a:r>
              <a:rPr lang="en-AU" dirty="0" smtClean="0"/>
              <a:t>for helping to advertise my research</a:t>
            </a:r>
          </a:p>
          <a:p>
            <a:pPr marL="0" indent="0">
              <a:buNone/>
            </a:pPr>
            <a:r>
              <a:rPr lang="en-AU" dirty="0" smtClean="0"/>
              <a:t>For more information, contact Lydia at:</a:t>
            </a:r>
          </a:p>
          <a:p>
            <a:pPr marL="0" indent="0">
              <a:buNone/>
            </a:pPr>
            <a:r>
              <a:rPr lang="en-AU" dirty="0" smtClean="0">
                <a:solidFill>
                  <a:srgbClr val="FFC000"/>
                </a:solidFill>
              </a:rPr>
              <a:t>          </a:t>
            </a:r>
            <a:r>
              <a:rPr lang="en-AU" dirty="0" smtClean="0">
                <a:solidFill>
                  <a:srgbClr val="FFFF00"/>
                </a:solidFill>
              </a:rPr>
              <a:t>autismunderstanding@gmail.com</a:t>
            </a:r>
          </a:p>
          <a:p>
            <a:pPr marL="0" indent="0">
              <a:buNone/>
            </a:pPr>
            <a:r>
              <a:rPr lang="en-AU" dirty="0" smtClean="0">
                <a:solidFill>
                  <a:srgbClr val="FFFF00"/>
                </a:solidFill>
              </a:rPr>
              <a:t>          www.autismunderstanding.com.au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09819"/>
            <a:ext cx="1259633" cy="124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1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166543"/>
            <a:ext cx="6948264" cy="1143000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Cognitive Assessment Observation Checklist</a:t>
            </a:r>
            <a:endParaRPr lang="en-AU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86800" cy="452596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</a:t>
            </a:r>
            <a:r>
              <a:rPr lang="en-US" dirty="0" smtClean="0">
                <a:solidFill>
                  <a:srgbClr val="FFFF00"/>
                </a:solidFill>
              </a:rPr>
              <a:t>noting when writing reports and making referrals: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>
              <a:spcBef>
                <a:spcPts val="0"/>
              </a:spcBef>
            </a:pPr>
            <a:r>
              <a:rPr lang="en-US" dirty="0" smtClean="0"/>
              <a:t>Rapport/ Interest in the Assessor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Eye Contact/Joint Attention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ASD?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Anxiety?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Hearing Difficulties?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Receptive Language Difficulties?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Inattention?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Cultural Differences?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/>
          </a:p>
        </p:txBody>
      </p:sp>
      <p:pic>
        <p:nvPicPr>
          <p:cNvPr id="4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407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948264" cy="1143000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endParaRPr lang="en-US" dirty="0" smtClean="0"/>
          </a:p>
          <a:p>
            <a:r>
              <a:rPr lang="en-US" dirty="0" smtClean="0"/>
              <a:t>Response </a:t>
            </a:r>
            <a:r>
              <a:rPr lang="en-US" dirty="0"/>
              <a:t>to Change in </a:t>
            </a:r>
            <a:r>
              <a:rPr lang="en-US" dirty="0" smtClean="0"/>
              <a:t>Routine</a:t>
            </a:r>
          </a:p>
          <a:p>
            <a:pPr lvl="1"/>
            <a:r>
              <a:rPr lang="en-US" dirty="0" smtClean="0"/>
              <a:t>Need for Sameness?</a:t>
            </a:r>
          </a:p>
          <a:p>
            <a:pPr lvl="1"/>
            <a:r>
              <a:rPr lang="en-US" dirty="0" smtClean="0"/>
              <a:t>Missing out on a special event?</a:t>
            </a:r>
          </a:p>
          <a:p>
            <a:pPr lvl="1"/>
            <a:r>
              <a:rPr lang="en-US" dirty="0" smtClean="0"/>
              <a:t>Detour?</a:t>
            </a:r>
          </a:p>
          <a:p>
            <a:pPr lvl="1"/>
            <a:r>
              <a:rPr lang="en-US" dirty="0" err="1" smtClean="0"/>
              <a:t>Generalised</a:t>
            </a:r>
            <a:r>
              <a:rPr lang="en-US" dirty="0" smtClean="0"/>
              <a:t> anxiety?</a:t>
            </a:r>
          </a:p>
          <a:p>
            <a:pPr lvl="1"/>
            <a:r>
              <a:rPr lang="en-US" dirty="0" smtClean="0"/>
              <a:t>Repeating themselves to get a response?</a:t>
            </a:r>
            <a:endParaRPr lang="en-US" dirty="0"/>
          </a:p>
          <a:p>
            <a:endParaRPr lang="en-AU" dirty="0"/>
          </a:p>
        </p:txBody>
      </p:sp>
      <p:pic>
        <p:nvPicPr>
          <p:cNvPr id="4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1302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</a:t>
            </a:r>
            <a:r>
              <a:rPr lang="en-US" dirty="0" smtClean="0">
                <a:solidFill>
                  <a:srgbClr val="FFFF00"/>
                </a:solidFill>
              </a:rPr>
              <a:t>:</a:t>
            </a: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FF00"/>
              </a:solidFill>
            </a:endParaRPr>
          </a:p>
          <a:p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611560" y="2636912"/>
            <a:ext cx="8136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Performance Anxiety/ Learning Difficulties/ Coping with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Mistakes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Anxiety – seeking reassurance?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Vision impairment?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Perfectionism?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Competitiveness?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Expressive/Receptive language?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Information Processing Speed?</a:t>
            </a:r>
          </a:p>
        </p:txBody>
      </p:sp>
      <p:pic>
        <p:nvPicPr>
          <p:cNvPr id="6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55900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4" y="2780928"/>
            <a:ext cx="8048998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Weak </a:t>
            </a: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Central Coherence/ Detail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Focus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ASD?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(difficulty with semantic categories)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Intellectual Disability?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(difficulty with abstract concepts)</a:t>
            </a:r>
          </a:p>
          <a:p>
            <a:pPr marL="914400" lvl="1" indent="-4572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ADHD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(responding before seeing big picture)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443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4638"/>
            <a:ext cx="7667625" cy="1143000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Diagnostic Assessment Video</a:t>
            </a:r>
            <a:endParaRPr lang="en-US" sz="4000" dirty="0"/>
          </a:p>
        </p:txBody>
      </p:sp>
      <p:pic>
        <p:nvPicPr>
          <p:cNvPr id="77827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497013" cy="1484313"/>
          </a:xfrm>
        </p:spPr>
      </p:pic>
      <p:pic>
        <p:nvPicPr>
          <p:cNvPr id="77828" name="Picture 2" descr="C:\Users\Adrian\AppData\Local\Microsoft\Windows\Temporary Internet Files\Content.IE5\J0E2OU2R\MPj0402396000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349500"/>
            <a:ext cx="177641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2700338" y="2349500"/>
            <a:ext cx="5688012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Comic Sans MS" pitchFamily="66" charset="0"/>
              </a:rPr>
              <a:t>Lydia assessing Dominik,  aged 2 years, 10 months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latin typeface="Comic Sans MS" pitchFamily="66" charset="0"/>
              </a:rPr>
              <a:t>for ASD to assist with accessing early intervention services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Comic Sans MS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74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3" y="2636912"/>
            <a:ext cx="8460971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Self-Directed vs Following Your Lead</a:t>
            </a:r>
          </a:p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Invents Own Rules/ Ignores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Instructions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ASD (not following your agenda)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Intellectual Disability/Anxiety/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Receptive/Expressive </a:t>
            </a: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Language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(items too hard so trying to comply 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through direct matching/picture naming)</a:t>
            </a:r>
          </a:p>
          <a:p>
            <a:pPr marL="457200" indent="-4572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Boredom?  (making it fun)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182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7668344" cy="1143000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Cognitive Assessment Observation </a:t>
            </a:r>
            <a:r>
              <a:rPr lang="en-US" dirty="0" smtClean="0">
                <a:solidFill>
                  <a:srgbClr val="FFFF00"/>
                </a:solidFill>
              </a:rPr>
              <a:t>Checklist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8686800" cy="504056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Cognitive </a:t>
            </a:r>
            <a:r>
              <a:rPr lang="en-US" dirty="0"/>
              <a:t>Inflexibility/ </a:t>
            </a:r>
            <a:r>
              <a:rPr lang="en-US" dirty="0" smtClean="0"/>
              <a:t>Rituals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Echolalia in ASD or Language Delay?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Rigid thinking in ASD?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Executive functioning/Working memory difficulties from brain injury (car accident, fall, stroke, epilepsy)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Items too hard – wanting to please you so repeating a response that worked before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3033"/>
            <a:ext cx="1403648" cy="17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1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4" y="2780928"/>
            <a:ext cx="7972054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Special Interests/ Tangential Thinking</a:t>
            </a:r>
          </a:p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Visual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Problem-Solving Easy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ASD?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Anxiety? – now warming up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Specific memory triggered by Q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Social Communication Disorder?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Boredom/Inattention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182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4" y="2780928"/>
            <a:ext cx="8480207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Poor Social Insight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ASD?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Social Immaturity?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Receptive Language difficulties?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Lack of empathy/insight due to 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brain injury, Fetal Alcohol Syndrome, </a:t>
            </a:r>
          </a:p>
          <a:p>
            <a:pPr lvl="1" eaLnBrk="0" fontAlgn="base" hangingPunct="0">
              <a:spcAft>
                <a:spcPct val="0"/>
              </a:spcAft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Reactive Attachment, trauma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 eaLnBrk="0" fontAlgn="base" hangingPunct="0">
              <a:spcAft>
                <a:spcPct val="0"/>
              </a:spcAft>
            </a:pP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18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46234" y="2680749"/>
            <a:ext cx="8765541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Sensory Overload/ Sensory Seeking</a:t>
            </a:r>
          </a:p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Hyperactive/ Impulsive/ Repetitive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Motion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ADHD, ASD, Intellectual Disability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Poor muscle tone, posture, fatigue, tics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Fetal Alcohol, Trauma, Attachment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Vision/Hearing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Mental Health, side effects of meds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 </a:t>
            </a: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behavioural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boundaries/parenting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8649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4" y="2636912"/>
            <a:ext cx="8374408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Negative Responding/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Absconding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ASD (not reading social cues)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ODD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Anxiety about testing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Wanting the assessor to play (</a:t>
            </a: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chasies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Looking for parents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Sensory overload (under table)</a:t>
            </a:r>
          </a:p>
          <a:p>
            <a:pPr marL="800100" lvl="1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Learned to misbehave to escape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8649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89 </a:t>
            </a:r>
            <a:r>
              <a:rPr lang="en-US" dirty="0" err="1">
                <a:solidFill>
                  <a:srgbClr val="FFFF00"/>
                </a:solidFill>
              </a:rPr>
              <a:t>behaviours</a:t>
            </a:r>
            <a:r>
              <a:rPr lang="en-US" dirty="0">
                <a:solidFill>
                  <a:srgbClr val="FFFF00"/>
                </a:solidFill>
              </a:rPr>
              <a:t> worth noting when writing reports and making referrals:</a:t>
            </a:r>
          </a:p>
          <a:p>
            <a:pPr marL="0" indent="0">
              <a:buNone/>
            </a:pPr>
            <a:endParaRPr lang="en-AU" dirty="0" smtClean="0"/>
          </a:p>
          <a:p>
            <a:pPr lvl="1"/>
            <a:r>
              <a:rPr lang="en-AU" dirty="0" smtClean="0"/>
              <a:t>? splinter skills</a:t>
            </a:r>
          </a:p>
          <a:p>
            <a:pPr lvl="1"/>
            <a:r>
              <a:rPr lang="en-AU" dirty="0" smtClean="0"/>
              <a:t>? fatigue</a:t>
            </a:r>
          </a:p>
          <a:p>
            <a:pPr lvl="1"/>
            <a:r>
              <a:rPr lang="en-AU" dirty="0" smtClean="0"/>
              <a:t>? learning disorder</a:t>
            </a:r>
            <a:endParaRPr lang="en-AU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 bwMode="auto">
          <a:xfrm>
            <a:off x="2195736" y="274638"/>
            <a:ext cx="694826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>
                <a:solidFill>
                  <a:srgbClr val="FFFF00"/>
                </a:solidFill>
              </a:rPr>
              <a:t>Cognitive Assessment Observation Checklist</a:t>
            </a:r>
            <a:endParaRPr lang="en-AU" dirty="0"/>
          </a:p>
        </p:txBody>
      </p:sp>
      <p:pic>
        <p:nvPicPr>
          <p:cNvPr id="5" name="Picture 2" descr="C:\Users\Adrian\AppData\Local\Microsoft\Windows\Temporary Internet Files\Content.IE5\73MY3G41\MPj043956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95736" cy="147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4" y="2780928"/>
            <a:ext cx="6989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Spiky/ Scattered Subtest 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Profile</a:t>
            </a:r>
            <a:endParaRPr 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182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888" y="115888"/>
            <a:ext cx="7885112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Cognitive Assessment Video</a:t>
            </a:r>
            <a:endParaRPr lang="en-US" dirty="0"/>
          </a:p>
        </p:txBody>
      </p:sp>
      <p:pic>
        <p:nvPicPr>
          <p:cNvPr id="83971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79525" cy="1268413"/>
          </a:xfrm>
        </p:spPr>
      </p:pic>
      <p:pic>
        <p:nvPicPr>
          <p:cNvPr id="83972" name="Picture 2" descr="C:\Users\Adrian\AppData\Local\Microsoft\Windows\Temporary Internet Files\Content.IE5\J0E2OU2R\MPj0402396000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060575"/>
            <a:ext cx="1776412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1775" y="2149478"/>
            <a:ext cx="6192838" cy="5355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 dirty="0">
                <a:latin typeface="Comic Sans MS" panose="030F0702030302020204" pitchFamily="66" charset="0"/>
              </a:rPr>
              <a:t>Lydia assessing </a:t>
            </a:r>
            <a:r>
              <a:rPr lang="en-US" sz="3600" dirty="0" smtClean="0">
                <a:latin typeface="Comic Sans MS" panose="030F0702030302020204" pitchFamily="66" charset="0"/>
              </a:rPr>
              <a:t>“</a:t>
            </a:r>
            <a:r>
              <a:rPr lang="en-US" sz="3600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Chelsea</a:t>
            </a:r>
            <a:r>
              <a:rPr lang="en-US" sz="3600" dirty="0" smtClean="0">
                <a:latin typeface="Comic Sans MS" panose="030F0702030302020204" pitchFamily="66" charset="0"/>
              </a:rPr>
              <a:t>” </a:t>
            </a:r>
            <a:r>
              <a:rPr lang="en-US" sz="3600" dirty="0">
                <a:latin typeface="Comic Sans MS" panose="030F0702030302020204" pitchFamily="66" charset="0"/>
              </a:rPr>
              <a:t>with high-functioning </a:t>
            </a:r>
            <a:r>
              <a:rPr lang="en-US" sz="3600" dirty="0" smtClean="0">
                <a:latin typeface="Comic Sans MS" panose="030F0702030302020204" pitchFamily="66" charset="0"/>
              </a:rPr>
              <a:t>ASD and anxiety, </a:t>
            </a:r>
            <a:r>
              <a:rPr lang="en-US" sz="3600" dirty="0">
                <a:latin typeface="Comic Sans MS" panose="030F0702030302020204" pitchFamily="66" charset="0"/>
              </a:rPr>
              <a:t>aged 5 years, 11 </a:t>
            </a:r>
            <a:r>
              <a:rPr lang="en-US" sz="3600" dirty="0" smtClean="0">
                <a:latin typeface="Comic Sans MS" panose="030F0702030302020204" pitchFamily="66" charset="0"/>
              </a:rPr>
              <a:t>months</a:t>
            </a:r>
          </a:p>
          <a:p>
            <a:pPr>
              <a:defRPr/>
            </a:pPr>
            <a:endParaRPr lang="en-US" sz="3600" dirty="0"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US" sz="3600" dirty="0" smtClean="0">
                <a:latin typeface="Comic Sans MS" panose="030F0702030302020204" pitchFamily="66" charset="0"/>
              </a:rPr>
              <a:t>Try out the Cognitive Assessment Observation Checklist</a:t>
            </a:r>
            <a:endParaRPr lang="en-US" sz="3600" dirty="0">
              <a:latin typeface="Comic Sans MS" panose="030F0702030302020204" pitchFamily="66" charset="0"/>
            </a:endParaRPr>
          </a:p>
          <a:p>
            <a:pPr>
              <a:defRPr/>
            </a:pPr>
            <a:endParaRPr lang="en-US" dirty="0"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endParaRPr 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65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9525" y="111125"/>
            <a:ext cx="786447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Cognitive Assessment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12875"/>
            <a:ext cx="8507412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en-US" dirty="0" smtClean="0"/>
              <a:t>Importance of including qualitative info in cognitive assessment reports:</a:t>
            </a:r>
          </a:p>
          <a:p>
            <a:pPr>
              <a:defRPr/>
            </a:pPr>
            <a:r>
              <a:rPr lang="en-US" dirty="0" smtClean="0"/>
              <a:t>BD - Made own designs, matched on book</a:t>
            </a:r>
          </a:p>
          <a:p>
            <a:pPr>
              <a:defRPr/>
            </a:pPr>
            <a:r>
              <a:rPr lang="en-US" dirty="0" smtClean="0"/>
              <a:t>SS – took over demo, then overwhelmed</a:t>
            </a:r>
          </a:p>
          <a:p>
            <a:pPr>
              <a:defRPr/>
            </a:pPr>
            <a:r>
              <a:rPr lang="en-US" dirty="0"/>
              <a:t>Fidgeting, seeking cuddles from Mum</a:t>
            </a:r>
          </a:p>
          <a:p>
            <a:pPr>
              <a:defRPr/>
            </a:pPr>
            <a:r>
              <a:rPr lang="en-US" dirty="0" smtClean="0"/>
              <a:t>Biting clothes, tried to open ADOS box</a:t>
            </a:r>
          </a:p>
          <a:p>
            <a:pPr>
              <a:defRPr/>
            </a:pPr>
            <a:r>
              <a:rPr lang="en-US" dirty="0" smtClean="0"/>
              <a:t>Break - Repetitive play with sensory toys</a:t>
            </a:r>
          </a:p>
          <a:p>
            <a:pPr>
              <a:defRPr/>
            </a:pPr>
            <a:r>
              <a:rPr lang="en-US" dirty="0" smtClean="0"/>
              <a:t>Strong interests in Frozen and horses</a:t>
            </a:r>
          </a:p>
          <a:p>
            <a:pPr>
              <a:defRPr/>
            </a:pPr>
            <a:r>
              <a:rPr lang="en-US" dirty="0" smtClean="0"/>
              <a:t>Working on difficulties with change</a:t>
            </a:r>
          </a:p>
          <a:p>
            <a:pPr marL="0" indent="0">
              <a:buFont typeface="Arial" charset="0"/>
              <a:buNone/>
              <a:defRPr/>
            </a:pPr>
            <a:endParaRPr lang="en-US" dirty="0"/>
          </a:p>
        </p:txBody>
      </p:sp>
      <p:pic>
        <p:nvPicPr>
          <p:cNvPr id="8499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952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4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8028384" cy="432048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	</a:t>
            </a:r>
            <a:r>
              <a:rPr lang="en-US" sz="3600" dirty="0" smtClean="0"/>
              <a:t>4 </a:t>
            </a:r>
            <a:r>
              <a:rPr lang="en-US" sz="3600" dirty="0" err="1" smtClean="0"/>
              <a:t>yrs</a:t>
            </a:r>
            <a:r>
              <a:rPr lang="en-US" sz="3600" dirty="0" smtClean="0"/>
              <a:t>, 1 </a:t>
            </a:r>
            <a:r>
              <a:rPr lang="en-US" sz="3600" dirty="0" err="1" smtClean="0"/>
              <a:t>mth</a:t>
            </a:r>
            <a:r>
              <a:rPr lang="en-US" sz="3600" dirty="0" smtClean="0"/>
              <a:t> 		5 </a:t>
            </a:r>
            <a:r>
              <a:rPr lang="en-US" sz="3600" dirty="0" err="1" smtClean="0"/>
              <a:t>yrs</a:t>
            </a:r>
            <a:r>
              <a:rPr lang="en-US" sz="3600" dirty="0" smtClean="0"/>
              <a:t>, 11 </a:t>
            </a:r>
            <a:r>
              <a:rPr lang="en-US" sz="3600" dirty="0" err="1" smtClean="0"/>
              <a:t>mths</a:t>
            </a:r>
            <a:r>
              <a:rPr lang="en-US" sz="3600" dirty="0" smtClean="0"/>
              <a:t> </a:t>
            </a:r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	CS		PR		CS		PR</a:t>
            </a:r>
          </a:p>
          <a:p>
            <a:pPr marL="0" indent="0">
              <a:buNone/>
            </a:pPr>
            <a:r>
              <a:rPr lang="en-US" sz="3600" dirty="0" smtClean="0"/>
              <a:t>V	113		81		118		88</a:t>
            </a:r>
          </a:p>
          <a:p>
            <a:pPr marL="0" indent="0">
              <a:buNone/>
            </a:pPr>
            <a:r>
              <a:rPr lang="en-US" sz="3600" dirty="0" smtClean="0"/>
              <a:t>P	102		55		100		50</a:t>
            </a:r>
          </a:p>
          <a:p>
            <a:pPr marL="0" indent="0">
              <a:buNone/>
            </a:pPr>
            <a:r>
              <a:rPr lang="en-US" sz="3600" dirty="0" smtClean="0"/>
              <a:t>PS	</a:t>
            </a:r>
            <a:r>
              <a:rPr lang="en-US" sz="3600" dirty="0" smtClean="0">
                <a:solidFill>
                  <a:srgbClr val="FFFF00"/>
                </a:solidFill>
              </a:rPr>
              <a:t>84		14		98		45</a:t>
            </a:r>
          </a:p>
          <a:p>
            <a:pPr marL="0" indent="0">
              <a:buNone/>
            </a:pPr>
            <a:r>
              <a:rPr lang="en-US" sz="3600" dirty="0" smtClean="0"/>
              <a:t>FS	105		63		109		73</a:t>
            </a:r>
          </a:p>
          <a:p>
            <a:pPr marL="0" indent="0">
              <a:buNone/>
            </a:pPr>
            <a:r>
              <a:rPr lang="en-US" sz="3600" dirty="0" smtClean="0"/>
              <a:t>GL	133		99		126		96</a:t>
            </a:r>
            <a:endParaRPr lang="en-US" sz="3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22114"/>
          </a:xfrm>
        </p:spPr>
        <p:txBody>
          <a:bodyPr/>
          <a:lstStyle/>
          <a:p>
            <a:r>
              <a:rPr lang="en-US" dirty="0" smtClean="0"/>
              <a:t>WPPSI-III Results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475656" y="1556792"/>
            <a:ext cx="0" cy="4464496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48064" y="1556792"/>
            <a:ext cx="0" cy="4464496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11560" y="2780928"/>
            <a:ext cx="7272808" cy="0"/>
          </a:xfrm>
          <a:prstGeom prst="line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07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Dominik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63675"/>
            <a:ext cx="8578850" cy="452596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No response to name or other strategies</a:t>
            </a:r>
          </a:p>
          <a:p>
            <a:pPr>
              <a:defRPr/>
            </a:pPr>
            <a:r>
              <a:rPr lang="en-US" dirty="0" smtClean="0"/>
              <a:t>Rare, fleeting eye contact, inconsistent</a:t>
            </a:r>
          </a:p>
          <a:p>
            <a:pPr>
              <a:defRPr/>
            </a:pPr>
            <a:r>
              <a:rPr lang="en-US" dirty="0" smtClean="0"/>
              <a:t>Interested in toys, smiled at toys, not me</a:t>
            </a:r>
          </a:p>
          <a:p>
            <a:pPr>
              <a:defRPr/>
            </a:pPr>
            <a:r>
              <a:rPr lang="en-US" dirty="0" smtClean="0"/>
              <a:t>Showed Mum a toy once, wouldn’t show me</a:t>
            </a:r>
          </a:p>
          <a:p>
            <a:pPr>
              <a:defRPr/>
            </a:pPr>
            <a:r>
              <a:rPr lang="en-US" dirty="0" smtClean="0"/>
              <a:t>Requested by handing objects without eye contact or </a:t>
            </a:r>
            <a:r>
              <a:rPr lang="en-US" dirty="0" err="1" smtClean="0"/>
              <a:t>vocalisation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Helped himself rather than requesting</a:t>
            </a:r>
          </a:p>
          <a:p>
            <a:pPr>
              <a:defRPr/>
            </a:pPr>
            <a:r>
              <a:rPr lang="en-US" dirty="0" smtClean="0"/>
              <a:t>Repetitive solitary play</a:t>
            </a:r>
          </a:p>
          <a:p>
            <a:pPr>
              <a:defRPr/>
            </a:pPr>
            <a:r>
              <a:rPr lang="en-US" dirty="0" smtClean="0"/>
              <a:t>Not interested in following my lead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pic>
        <p:nvPicPr>
          <p:cNvPr id="7885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394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n-US" dirty="0" smtClean="0"/>
              <a:t>Subtest Profiles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2736177"/>
              </p:ext>
            </p:extLst>
          </p:nvPr>
        </p:nvGraphicFramePr>
        <p:xfrm>
          <a:off x="323528" y="1124744"/>
          <a:ext cx="843528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2985313" y="1268760"/>
            <a:ext cx="1" cy="46805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652120" y="1268760"/>
            <a:ext cx="1" cy="46805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6732242" y="1267788"/>
            <a:ext cx="0" cy="46805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4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Consider Grid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page for each section of Cognitive Assessment Observation Checklist</a:t>
            </a:r>
          </a:p>
          <a:p>
            <a:pPr lvl="1"/>
            <a:r>
              <a:rPr lang="en-US" dirty="0" err="1" smtClean="0"/>
              <a:t>Behaviours</a:t>
            </a:r>
            <a:endParaRPr lang="en-US" dirty="0" smtClean="0"/>
          </a:p>
          <a:p>
            <a:pPr lvl="1"/>
            <a:r>
              <a:rPr lang="en-US" dirty="0" smtClean="0"/>
              <a:t>Could it be ASD?</a:t>
            </a:r>
          </a:p>
          <a:p>
            <a:pPr lvl="1"/>
            <a:r>
              <a:rPr lang="en-US" dirty="0" smtClean="0"/>
              <a:t>What else could it be?</a:t>
            </a:r>
          </a:p>
          <a:p>
            <a:pPr lvl="1"/>
            <a:r>
              <a:rPr lang="en-US" dirty="0" err="1" smtClean="0"/>
              <a:t>Behaviours</a:t>
            </a:r>
            <a:r>
              <a:rPr lang="en-US" dirty="0" smtClean="0"/>
              <a:t> to check for in classroom, playground and at home</a:t>
            </a:r>
          </a:p>
          <a:p>
            <a:pPr lvl="1"/>
            <a:r>
              <a:rPr lang="en-US" dirty="0" smtClean="0"/>
              <a:t>Further assessments to consider</a:t>
            </a:r>
          </a:p>
          <a:p>
            <a:pPr lvl="1"/>
            <a:r>
              <a:rPr lang="en-US" dirty="0" smtClean="0"/>
              <a:t>Strategies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FF00"/>
                </a:solidFill>
              </a:rPr>
              <a:t>ASD Student Profile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6675" y="1341438"/>
            <a:ext cx="6537325" cy="5516562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Available free at: www.autismunderstanding.com.au</a:t>
            </a:r>
          </a:p>
          <a:p>
            <a:pPr>
              <a:defRPr/>
            </a:pPr>
            <a:r>
              <a:rPr lang="en-US" sz="2800" dirty="0" smtClean="0"/>
              <a:t>Easy to use tick-a-box format</a:t>
            </a:r>
          </a:p>
          <a:p>
            <a:pPr>
              <a:defRPr/>
            </a:pPr>
            <a:r>
              <a:rPr lang="en-US" sz="2800" dirty="0" smtClean="0"/>
              <a:t>Can be completed with the student</a:t>
            </a:r>
          </a:p>
          <a:p>
            <a:pPr>
              <a:defRPr/>
            </a:pPr>
            <a:r>
              <a:rPr lang="en-US" sz="2800" dirty="0" smtClean="0"/>
              <a:t>Give a copy to family &amp; teachers</a:t>
            </a:r>
          </a:p>
          <a:p>
            <a:pPr>
              <a:defRPr/>
            </a:pPr>
            <a:r>
              <a:rPr lang="en-US" sz="2800" dirty="0" smtClean="0"/>
              <a:t>Uses positive language, suggests strategies</a:t>
            </a:r>
          </a:p>
          <a:p>
            <a:pPr>
              <a:defRPr/>
            </a:pPr>
            <a:r>
              <a:rPr lang="en-US" sz="2800" dirty="0" smtClean="0"/>
              <a:t>Helps to ensure information passed on to next teacher, substitute teacher, camp leaders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pPr>
              <a:defRPr/>
            </a:pPr>
            <a:r>
              <a:rPr lang="en-US" sz="2800" dirty="0" smtClean="0"/>
              <a:t>Can use when making referrals </a:t>
            </a:r>
          </a:p>
          <a:p>
            <a:pPr>
              <a:defRPr/>
            </a:pPr>
            <a:endParaRPr lang="en-US" sz="2800" dirty="0"/>
          </a:p>
        </p:txBody>
      </p:sp>
      <p:pic>
        <p:nvPicPr>
          <p:cNvPr id="73732" name="Picture 2" descr="C:\Users\lydia\AppData\Local\Microsoft\Windows\Temporary Internet Files\Content.IE5\45G4DA42\MP90040507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24479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3" descr="C:\Users\lydia\AppData\Local\Microsoft\Windows\Temporary Internet Files\Content.IE5\20NO57B7\MP900423066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1025"/>
            <a:ext cx="261937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753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28992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www.autismunderstanding.com.au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52736"/>
            <a:ext cx="8676456" cy="4525963"/>
          </a:xfrm>
        </p:spPr>
        <p:txBody>
          <a:bodyPr/>
          <a:lstStyle/>
          <a:p>
            <a:r>
              <a:rPr lang="en-US" dirty="0" smtClean="0"/>
              <a:t>Links to videos of children, adolescents</a:t>
            </a:r>
            <a:r>
              <a:rPr lang="en-US" dirty="0"/>
              <a:t> </a:t>
            </a:r>
            <a:r>
              <a:rPr lang="en-US" dirty="0" smtClean="0"/>
              <a:t>&amp; adults with autism, their families, teachers, OTs, play therapists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Info on NDIA, DSS, </a:t>
            </a:r>
            <a:r>
              <a:rPr lang="en-US" dirty="0" err="1" smtClean="0"/>
              <a:t>Carers’</a:t>
            </a:r>
            <a:r>
              <a:rPr lang="en-US" dirty="0" smtClean="0"/>
              <a:t> Allowance &amp; </a:t>
            </a:r>
            <a:r>
              <a:rPr lang="en-US" dirty="0" err="1" smtClean="0"/>
              <a:t>Carer’s</a:t>
            </a:r>
            <a:r>
              <a:rPr lang="en-US" dirty="0" smtClean="0"/>
              <a:t> Payment, Medicare</a:t>
            </a:r>
          </a:p>
          <a:p>
            <a:r>
              <a:rPr lang="en-US" dirty="0" smtClean="0"/>
              <a:t>Fun with </a:t>
            </a:r>
            <a:r>
              <a:rPr lang="en-US" dirty="0" err="1" smtClean="0"/>
              <a:t>Behaviours</a:t>
            </a:r>
            <a:r>
              <a:rPr lang="en-US" dirty="0" smtClean="0"/>
              <a:t> &amp; Special Interests</a:t>
            </a:r>
          </a:p>
          <a:p>
            <a:r>
              <a:rPr lang="en-US" dirty="0" smtClean="0"/>
              <a:t>My </a:t>
            </a:r>
            <a:r>
              <a:rPr lang="en-US" dirty="0" err="1" smtClean="0"/>
              <a:t>Favourite</a:t>
            </a:r>
            <a:r>
              <a:rPr lang="en-US" dirty="0" smtClean="0"/>
              <a:t> Resources, Sensory Toys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Social Stories &amp; Social Skills Videos</a:t>
            </a:r>
          </a:p>
          <a:p>
            <a:r>
              <a:rPr lang="en-US" dirty="0" smtClean="0"/>
              <a:t>Info on Developmental Disorders</a:t>
            </a:r>
          </a:p>
          <a:p>
            <a:r>
              <a:rPr lang="en-US" dirty="0" smtClean="0"/>
              <a:t>Support Groups and Autism Research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869160"/>
            <a:ext cx="1259632" cy="125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419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806" y="2501897"/>
            <a:ext cx="3343229" cy="1872208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06842"/>
            <a:ext cx="3816424" cy="28623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842" y="341745"/>
            <a:ext cx="2844316" cy="120362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58855" y="538805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Join the community now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44809" y="5757388"/>
            <a:ext cx="464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www.autismunderstanding.com.au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6406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sz="3200" dirty="0" smtClean="0">
                <a:solidFill>
                  <a:srgbClr val="FFFF00"/>
                </a:solidFill>
              </a:rPr>
              <a:t>Cognitive and developmental assessments</a:t>
            </a:r>
            <a:br>
              <a:rPr lang="en-AU" sz="3200" dirty="0" smtClean="0">
                <a:solidFill>
                  <a:srgbClr val="FFFF00"/>
                </a:solidFill>
              </a:rPr>
            </a:br>
            <a:r>
              <a:rPr lang="en-AU" sz="3200" dirty="0" smtClean="0">
                <a:solidFill>
                  <a:srgbClr val="FFFF00"/>
                </a:solidFill>
              </a:rPr>
              <a:t> as an opportunity to screen for </a:t>
            </a:r>
            <a:br>
              <a:rPr lang="en-AU" sz="3200" dirty="0" smtClean="0">
                <a:solidFill>
                  <a:srgbClr val="FFFF00"/>
                </a:solidFill>
              </a:rPr>
            </a:br>
            <a:r>
              <a:rPr lang="en-AU" sz="3200" dirty="0" smtClean="0">
                <a:solidFill>
                  <a:srgbClr val="FFFF00"/>
                </a:solidFill>
              </a:rPr>
              <a:t>children and adolescents </a:t>
            </a:r>
            <a:br>
              <a:rPr lang="en-AU" sz="3200" dirty="0" smtClean="0">
                <a:solidFill>
                  <a:srgbClr val="FFFF00"/>
                </a:solidFill>
              </a:rPr>
            </a:br>
            <a:r>
              <a:rPr lang="en-AU" sz="3200" dirty="0" smtClean="0">
                <a:solidFill>
                  <a:srgbClr val="FFFF00"/>
                </a:solidFill>
              </a:rPr>
              <a:t>who require an autism assessment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9079" y="2852936"/>
            <a:ext cx="5143500" cy="2143125"/>
          </a:xfrm>
        </p:spPr>
        <p:txBody>
          <a:bodyPr rtlCol="0">
            <a:normAutofit fontScale="92500"/>
          </a:bodyPr>
          <a:lstStyle/>
          <a:p>
            <a:pPr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dirty="0" smtClean="0"/>
              <a:t>Patterns of behaviours identified by Australian psychologists via an online case review questionnaire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3648" y="5585170"/>
            <a:ext cx="4286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Lydia </a:t>
            </a:r>
            <a:r>
              <a:rPr lang="en-AU" sz="24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Meem</a:t>
            </a:r>
            <a:endParaRPr lang="en-AU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pPr>
              <a:defRPr/>
            </a:pPr>
            <a:r>
              <a:rPr lang="en-A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Clinical Psychologist</a:t>
            </a:r>
          </a:p>
          <a:p>
            <a:pPr>
              <a:defRPr/>
            </a:pPr>
            <a:r>
              <a:rPr lang="en-A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Autism Understanding</a:t>
            </a: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5585170"/>
            <a:ext cx="127952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636912"/>
            <a:ext cx="352839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33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4624"/>
            <a:ext cx="786956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Why do this research?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760" y="1124744"/>
            <a:ext cx="6480720" cy="5544616"/>
          </a:xfrm>
        </p:spPr>
        <p:txBody>
          <a:bodyPr/>
          <a:lstStyle/>
          <a:p>
            <a:r>
              <a:rPr lang="en-US" sz="2800" dirty="0" smtClean="0"/>
              <a:t>I have diagnosed children and adolescents with autism who had been assessed by other psychologists who didn’t mention the possibility of autism to the family or in the report</a:t>
            </a:r>
          </a:p>
          <a:p>
            <a:r>
              <a:rPr lang="en-US" sz="2800" dirty="0" smtClean="0"/>
              <a:t>I see patterns in the way children and adolescents approach cognitive and developmental assessments, but this isn’t covered in general psychology training – it’s learned on the job &amp; from other psychologists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6725"/>
            <a:ext cx="2609850" cy="1485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83" y="1733550"/>
            <a:ext cx="25336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88640"/>
            <a:ext cx="9132733" cy="1143000"/>
          </a:xfrm>
        </p:spPr>
        <p:txBody>
          <a:bodyPr/>
          <a:lstStyle/>
          <a:p>
            <a:r>
              <a:rPr lang="en-US" sz="3800" dirty="0" smtClean="0">
                <a:solidFill>
                  <a:srgbClr val="FFFF00"/>
                </a:solidFill>
              </a:rPr>
              <a:t>Why look for autism during cognitive and developmental assessments?</a:t>
            </a:r>
            <a:endParaRPr lang="en-US" sz="38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4525963"/>
          </a:xfrm>
        </p:spPr>
        <p:txBody>
          <a:bodyPr/>
          <a:lstStyle/>
          <a:p>
            <a:r>
              <a:rPr lang="en-US" sz="2800" dirty="0" smtClean="0"/>
              <a:t>Early identification and early intervention associated with better outcomes in ASD</a:t>
            </a:r>
          </a:p>
          <a:p>
            <a:r>
              <a:rPr lang="en-US" sz="2800" dirty="0"/>
              <a:t>A</a:t>
            </a:r>
            <a:r>
              <a:rPr lang="en-US" sz="2800" dirty="0" smtClean="0"/>
              <a:t>ny visit with a doctor or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 </a:t>
            </a:r>
            <a:r>
              <a:rPr lang="en-US" sz="2800" dirty="0" smtClean="0"/>
              <a:t>  allied health professional is 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 </a:t>
            </a:r>
            <a:r>
              <a:rPr lang="en-US" sz="2800" dirty="0" smtClean="0"/>
              <a:t>  potential opportunity to pick up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 smtClean="0"/>
              <a:t>   signs of autism and refer on</a:t>
            </a:r>
          </a:p>
          <a:p>
            <a:r>
              <a:rPr lang="en-US" sz="2800" dirty="0" smtClean="0"/>
              <a:t>Psychologists have training in noticing and </a:t>
            </a:r>
            <a:r>
              <a:rPr lang="en-US" sz="2800" dirty="0" err="1" smtClean="0"/>
              <a:t>analysing</a:t>
            </a:r>
            <a:r>
              <a:rPr lang="en-US" sz="2800" dirty="0" smtClean="0"/>
              <a:t> some </a:t>
            </a:r>
            <a:r>
              <a:rPr lang="en-US" sz="2800" dirty="0" err="1" smtClean="0"/>
              <a:t>behaviours</a:t>
            </a:r>
            <a:endParaRPr lang="en-US" sz="2800" dirty="0" smtClean="0"/>
          </a:p>
          <a:p>
            <a:r>
              <a:rPr lang="en-US" sz="2800" dirty="0" smtClean="0"/>
              <a:t>Cognitive &amp; developmental assessments often take 60 </a:t>
            </a:r>
            <a:r>
              <a:rPr lang="en-US" sz="2800" dirty="0" err="1" smtClean="0"/>
              <a:t>mins</a:t>
            </a:r>
            <a:r>
              <a:rPr lang="en-US" sz="2800" dirty="0" smtClean="0"/>
              <a:t> or more, so there’s time to observe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010" y="256490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0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138208"/>
            <a:ext cx="7164288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00"/>
                </a:solidFill>
              </a:rPr>
              <a:t>Why might autism be missed </a:t>
            </a:r>
            <a:br>
              <a:rPr lang="en-US" sz="4000" dirty="0" smtClean="0">
                <a:solidFill>
                  <a:srgbClr val="FFFF00"/>
                </a:solidFill>
              </a:rPr>
            </a:br>
            <a:r>
              <a:rPr lang="en-US" sz="4000" dirty="0" smtClean="0">
                <a:solidFill>
                  <a:srgbClr val="FFFF00"/>
                </a:solidFill>
              </a:rPr>
              <a:t>in a cognitive assessment?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54262"/>
            <a:ext cx="8507288" cy="4525963"/>
          </a:xfrm>
        </p:spPr>
        <p:txBody>
          <a:bodyPr/>
          <a:lstStyle/>
          <a:p>
            <a:r>
              <a:rPr lang="en-US" dirty="0" smtClean="0"/>
              <a:t>Referral question may not include autism</a:t>
            </a:r>
          </a:p>
          <a:p>
            <a:r>
              <a:rPr lang="en-US" dirty="0" smtClean="0"/>
              <a:t>Psychologist not aware of the full range of </a:t>
            </a:r>
            <a:r>
              <a:rPr lang="en-US" dirty="0" err="1" smtClean="0"/>
              <a:t>behaviours</a:t>
            </a:r>
            <a:r>
              <a:rPr lang="en-US" dirty="0" smtClean="0"/>
              <a:t> associated with autism</a:t>
            </a:r>
          </a:p>
          <a:p>
            <a:r>
              <a:rPr lang="en-US" dirty="0" err="1" smtClean="0"/>
              <a:t>Behaviours</a:t>
            </a:r>
            <a:r>
              <a:rPr lang="en-US" dirty="0" smtClean="0"/>
              <a:t> could also be explained by other factors – ADHD, Anxiety, ODD, Language Skills, Intellectual Disability</a:t>
            </a:r>
          </a:p>
          <a:p>
            <a:r>
              <a:rPr lang="en-US" dirty="0" smtClean="0"/>
              <a:t>May focus on IQ test scores rather than how the child approached the assessment and their interaction with the assessor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79712" cy="141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1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54744"/>
            <a:ext cx="5976664" cy="1143000"/>
          </a:xfrm>
        </p:spPr>
        <p:txBody>
          <a:bodyPr/>
          <a:lstStyle/>
          <a:p>
            <a:r>
              <a:rPr lang="en-US" sz="4200" dirty="0" smtClean="0">
                <a:solidFill>
                  <a:srgbClr val="FFFF00"/>
                </a:solidFill>
              </a:rPr>
              <a:t>Why clinical research?</a:t>
            </a:r>
            <a:endParaRPr lang="en-US" sz="4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84976" cy="4525963"/>
          </a:xfrm>
        </p:spPr>
        <p:txBody>
          <a:bodyPr/>
          <a:lstStyle/>
          <a:p>
            <a:r>
              <a:rPr lang="en-US" dirty="0" smtClean="0"/>
              <a:t>Often researchers compare children with autism versus children with no difficulties</a:t>
            </a:r>
          </a:p>
          <a:p>
            <a:r>
              <a:rPr lang="en-US" dirty="0" smtClean="0"/>
              <a:t>In real life, psychologists don’t tend to test children who aren’t experiencing any difficulties – we test for a reason</a:t>
            </a:r>
          </a:p>
          <a:p>
            <a:r>
              <a:rPr lang="en-US" dirty="0" smtClean="0"/>
              <a:t>Need to know which </a:t>
            </a:r>
            <a:r>
              <a:rPr lang="en-US" dirty="0" err="1" smtClean="0"/>
              <a:t>behaviours</a:t>
            </a:r>
            <a:r>
              <a:rPr lang="en-US" dirty="0" smtClean="0"/>
              <a:t> are more likely to be displayed by children with autism, compared with other children likely to be tested in school and clinical settings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88640"/>
            <a:ext cx="3059832" cy="134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1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17365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Custom 1">
      <a:dk1>
        <a:sysClr val="windowText" lastClr="000000"/>
      </a:dk1>
      <a:lt1>
        <a:sysClr val="window" lastClr="FFFFFF"/>
      </a:lt1>
      <a:dk2>
        <a:srgbClr val="17365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2234</Words>
  <Application>Microsoft Office PowerPoint</Application>
  <PresentationFormat>On-screen Show (4:3)</PresentationFormat>
  <Paragraphs>341</Paragraphs>
  <Slides>44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1_Office Theme</vt:lpstr>
      <vt:lpstr>2_Office Theme</vt:lpstr>
      <vt:lpstr>Beyond IQ Scores</vt:lpstr>
      <vt:lpstr>Qualitative information from assessment interactions</vt:lpstr>
      <vt:lpstr>Diagnostic Assessment Video</vt:lpstr>
      <vt:lpstr>Dominik</vt:lpstr>
      <vt:lpstr>Cognitive and developmental assessments  as an opportunity to screen for  children and adolescents  who require an autism assessment</vt:lpstr>
      <vt:lpstr>Why do this research?</vt:lpstr>
      <vt:lpstr>Why look for autism during cognitive and developmental assessments?</vt:lpstr>
      <vt:lpstr>Why might autism be missed  in a cognitive assessment?</vt:lpstr>
      <vt:lpstr>Why clinical research?</vt:lpstr>
      <vt:lpstr>What’s challenging about  a cognitive assessment?</vt:lpstr>
      <vt:lpstr>What about a  developmental assessment?</vt:lpstr>
      <vt:lpstr>ASD Cognitive Profile</vt:lpstr>
      <vt:lpstr>Autism Understanding Research</vt:lpstr>
      <vt:lpstr>Sample Characteristics</vt:lpstr>
      <vt:lpstr>Autism vs  Clinical Group</vt:lpstr>
      <vt:lpstr>ASD vs Non-ASD Clinical Group</vt:lpstr>
      <vt:lpstr>Assessments  Reviewed</vt:lpstr>
      <vt:lpstr>Spiky vs Fairly Flat Profile</vt:lpstr>
      <vt:lpstr>Spiky WISC-IV Subtest Profile  16 yrs, 3 months</vt:lpstr>
      <vt:lpstr>Implications of Spiky Profile</vt:lpstr>
      <vt:lpstr>Behaviours of Interest</vt:lpstr>
      <vt:lpstr>Significant behaviours (p&lt;.001)</vt:lpstr>
      <vt:lpstr>Significant behaviours (p&lt;.01)</vt:lpstr>
      <vt:lpstr>Significant behaviours (p&lt;.05)</vt:lpstr>
      <vt:lpstr>Thank You!</vt:lpstr>
      <vt:lpstr>Cognitive Assessment Observation Checklist</vt:lpstr>
      <vt:lpstr>Cognitive Assessment Observation Checklist</vt:lpstr>
      <vt:lpstr>PowerPoint Presentation</vt:lpstr>
      <vt:lpstr>Cognitive Assessment Observation Checklist</vt:lpstr>
      <vt:lpstr>Cognitive Assessment Observation Checklist</vt:lpstr>
      <vt:lpstr>Cognitive Assessment Observation Checklist</vt:lpstr>
      <vt:lpstr>Cognitive Assessment Observation Checklist</vt:lpstr>
      <vt:lpstr>Cognitive Assessment Observation Checklist</vt:lpstr>
      <vt:lpstr>Cognitive Assessment Observation Checklist</vt:lpstr>
      <vt:lpstr>Cognitive Assessment Observation Checklist</vt:lpstr>
      <vt:lpstr>Cognitive Assessment Observation Checklist</vt:lpstr>
      <vt:lpstr>Cognitive Assessment Video</vt:lpstr>
      <vt:lpstr>Cognitive Assessment Video</vt:lpstr>
      <vt:lpstr>WPPSI-III Results</vt:lpstr>
      <vt:lpstr>Subtest Profiles</vt:lpstr>
      <vt:lpstr>Things to Consider Grid</vt:lpstr>
      <vt:lpstr>ASD Student Profile</vt:lpstr>
      <vt:lpstr>www.autismunderstanding.com.au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Beyond IQ Scores</dc:title>
  <dc:creator>Lydia Miles</dc:creator>
  <cp:lastModifiedBy>Lydia</cp:lastModifiedBy>
  <cp:revision>98</cp:revision>
  <cp:lastPrinted>2016-03-31T06:00:07Z</cp:lastPrinted>
  <dcterms:created xsi:type="dcterms:W3CDTF">2016-01-19T00:53:02Z</dcterms:created>
  <dcterms:modified xsi:type="dcterms:W3CDTF">2017-09-22T04:49:11Z</dcterms:modified>
</cp:coreProperties>
</file>